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63" r:id="rId5"/>
    <p:sldId id="264" r:id="rId6"/>
    <p:sldId id="258" r:id="rId7"/>
    <p:sldId id="267" r:id="rId8"/>
    <p:sldId id="259" r:id="rId9"/>
    <p:sldId id="268" r:id="rId10"/>
    <p:sldId id="265" r:id="rId11"/>
    <p:sldId id="260" r:id="rId12"/>
    <p:sldId id="266" r:id="rId13"/>
    <p:sldId id="270" r:id="rId14"/>
    <p:sldId id="271" r:id="rId15"/>
    <p:sldId id="261" r:id="rId16"/>
    <p:sldId id="272" r:id="rId17"/>
    <p:sldId id="273" r:id="rId18"/>
    <p:sldId id="274" r:id="rId19"/>
    <p:sldId id="275" r:id="rId20"/>
    <p:sldId id="276" r:id="rId21"/>
    <p:sldId id="289" r:id="rId22"/>
    <p:sldId id="278" r:id="rId23"/>
    <p:sldId id="280" r:id="rId24"/>
    <p:sldId id="279" r:id="rId25"/>
    <p:sldId id="282" r:id="rId26"/>
    <p:sldId id="283" r:id="rId27"/>
    <p:sldId id="290" r:id="rId28"/>
    <p:sldId id="286" r:id="rId29"/>
    <p:sldId id="288" r:id="rId30"/>
    <p:sldId id="287" r:id="rId31"/>
    <p:sldId id="292" r:id="rId32"/>
    <p:sldId id="293" r:id="rId33"/>
    <p:sldId id="294" r:id="rId34"/>
    <p:sldId id="296" r:id="rId35"/>
    <p:sldId id="2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497F"/>
    <a:srgbClr val="FEC657"/>
    <a:srgbClr val="F2CC71"/>
    <a:srgbClr val="578FC2"/>
    <a:srgbClr val="CFD7D7"/>
    <a:srgbClr val="E7EBEE"/>
    <a:srgbClr val="D166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7" autoAdjust="0"/>
    <p:restoredTop sz="94660"/>
  </p:normalViewPr>
  <p:slideViewPr>
    <p:cSldViewPr snapToGrid="0">
      <p:cViewPr varScale="1">
        <p:scale>
          <a:sx n="76" d="100"/>
          <a:sy n="76" d="100"/>
        </p:scale>
        <p:origin x="1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5348-C70D-4CAD-A137-40E82DBE57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9F969BC-D058-43BF-9EAB-4ABA7296C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82BC6C4C-07A6-45B8-BDF5-17E3F913F048}"/>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78BC512B-1C20-4CCB-AFAD-2A3303E2DD4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B7247FD-071D-456D-9B17-C985DBD2EC02}"/>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1707766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CF93-58AC-4670-92C7-DA5EEFDAF08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6C39FC8-0DBD-44E8-B8E3-2F83D19754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454A3CB-1BFE-42B2-BA20-AE28CBB06B50}"/>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7CFD14DD-B3B4-4C7C-B87A-0F7F3CDEF93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4E61C19-C7CD-4673-B7CC-ABA60E37E2DB}"/>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3901506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B02698-61BB-4B74-975E-22A2C2FA90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7492156-69BE-4CA3-9BA0-7F6140B90A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FAE46D1-465A-4042-9360-9B84245B84C3}"/>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3CA174B8-5175-4295-AE47-C5583EC17C4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043510A-B1E4-4114-9189-29D16A1FD2EF}"/>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3687462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58CB-829E-403E-9CF6-67083FAD4D96}"/>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2EBCF97D-F487-453A-9A23-4210A18461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032D640-F731-4CA1-8A81-C57B4F7CB9E7}"/>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3914E9D5-2A02-49F7-B60F-8EE2350054F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893C956-578E-444D-B7FE-403B9959A3E1}"/>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109006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E2E8-2F3D-4BA0-B1E6-EFBD677216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B32E0A6D-A643-4CA4-A0DC-DD9D313434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D498E3-D1D5-448E-A2D0-A942A32BAC74}"/>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402FE824-E5B1-4665-9BAE-01CB60F570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D5EF075-B1DA-49A3-B28C-1C97B7F0AF30}"/>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3739637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5C47-8803-451C-8C19-D6324D624B1E}"/>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EDAC866-12A3-4762-ABC0-6780099DF7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0A3172B-2C61-472F-BDEC-6F05E3B685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B17ACAD2-4AD7-425F-B019-45FAB7173B3F}"/>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6" name="Footer Placeholder 5">
            <a:extLst>
              <a:ext uri="{FF2B5EF4-FFF2-40B4-BE49-F238E27FC236}">
                <a16:creationId xmlns:a16="http://schemas.microsoft.com/office/drawing/2014/main" id="{A744D5E0-8211-4D9F-B969-1390288D2F0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8302B6-0D71-4EC7-AC70-C17706F0F0A5}"/>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290539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401-D1BB-4B0D-B35A-43DAB1F0F7ED}"/>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0E1E21E3-F3F2-453C-B8A6-64C239339D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950089-E1CA-47E2-B10B-918C87168A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1CA77AF6-A590-40B6-892D-F9D8DDD49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522CA-44CC-462F-9CD8-6213F5A4C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3BE64B53-F9F8-482C-9BC0-BF4926480DDD}"/>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8" name="Footer Placeholder 7">
            <a:extLst>
              <a:ext uri="{FF2B5EF4-FFF2-40B4-BE49-F238E27FC236}">
                <a16:creationId xmlns:a16="http://schemas.microsoft.com/office/drawing/2014/main" id="{949711A5-FE1F-4E4F-B865-09DCDD73265B}"/>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4130A4D-63E6-4E14-BFEB-2799CBD59719}"/>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437324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C764-8815-447D-8FAC-3ACE73C43D13}"/>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CA9B362-B8AB-4D9C-AF4A-7DE9BB6C02A4}"/>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4" name="Footer Placeholder 3">
            <a:extLst>
              <a:ext uri="{FF2B5EF4-FFF2-40B4-BE49-F238E27FC236}">
                <a16:creationId xmlns:a16="http://schemas.microsoft.com/office/drawing/2014/main" id="{6AACB298-C5C1-49F0-8191-B4EA4B19E1B1}"/>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459143D5-533E-42BF-87B3-88AF29A4ACE6}"/>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2055961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B5DA9-0429-4228-9522-FFE053618E14}"/>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3" name="Footer Placeholder 2">
            <a:extLst>
              <a:ext uri="{FF2B5EF4-FFF2-40B4-BE49-F238E27FC236}">
                <a16:creationId xmlns:a16="http://schemas.microsoft.com/office/drawing/2014/main" id="{ACF5ECCD-DAFA-49C6-A07B-D0EDB362B0B2}"/>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3FACEF5E-4854-495B-83B1-005DBDE76582}"/>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2902654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921F-24D1-4839-AE5C-944A1C18A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CCC0463F-1409-43CD-A7FD-2A9F37357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17DA4E0A-51A7-4839-8C08-1543D4807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2F0B8-9B68-43D3-817D-860F69F59B7F}"/>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6" name="Footer Placeholder 5">
            <a:extLst>
              <a:ext uri="{FF2B5EF4-FFF2-40B4-BE49-F238E27FC236}">
                <a16:creationId xmlns:a16="http://schemas.microsoft.com/office/drawing/2014/main" id="{C3F3019B-D6B8-4AE3-A78F-2EE7597F84A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DFD00B8-E81F-4F1E-9233-7EB2EC3816B7}"/>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188616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654F7-B712-494D-9845-B858F3BE64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52072C6-0C92-489A-A262-7C66D982C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B12F7AB1-210F-4FA4-A3A4-AAAD1DDF8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810B9E-4531-496A-A020-82A76D33D7B2}"/>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6" name="Footer Placeholder 5">
            <a:extLst>
              <a:ext uri="{FF2B5EF4-FFF2-40B4-BE49-F238E27FC236}">
                <a16:creationId xmlns:a16="http://schemas.microsoft.com/office/drawing/2014/main" id="{266C961A-4C76-42F4-9CE0-0EC2FD25EAC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AD5D997-364F-45A0-809F-D8B874922A26}"/>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2706534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3F535E-AA9A-44AD-9FB7-1C41F204A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DC7779DB-0C8F-46D0-8387-2D4B3CA8F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A63AFC5-F9D4-4BF1-A57B-4587F02CA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CF88BD96-4F67-4DF3-AB18-4728B43960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820C52FB-D2C5-4962-9BB1-89CC32A899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A34C64-0818-4165-AF08-4E4FECD44FDF}" type="slidenum">
              <a:rPr lang="en-PH" smtClean="0"/>
              <a:t>‹#›</a:t>
            </a:fld>
            <a:endParaRPr lang="en-PH"/>
          </a:p>
        </p:txBody>
      </p:sp>
    </p:spTree>
    <p:extLst>
      <p:ext uri="{BB962C8B-B14F-4D97-AF65-F5344CB8AC3E}">
        <p14:creationId xmlns:p14="http://schemas.microsoft.com/office/powerpoint/2010/main" val="3783572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BACD6E9-7289-4780-A374-F422E140386D}"/>
              </a:ext>
            </a:extLst>
          </p:cNvPr>
          <p:cNvGrpSpPr/>
          <p:nvPr/>
        </p:nvGrpSpPr>
        <p:grpSpPr>
          <a:xfrm>
            <a:off x="1343661" y="-80148"/>
            <a:ext cx="9715500" cy="6664280"/>
            <a:chOff x="1343661" y="-80148"/>
            <a:chExt cx="9715500" cy="6664280"/>
          </a:xfrm>
        </p:grpSpPr>
        <p:sp>
          <p:nvSpPr>
            <p:cNvPr id="4" name="Rectangle: Rounded Corners 3">
              <a:extLst>
                <a:ext uri="{FF2B5EF4-FFF2-40B4-BE49-F238E27FC236}">
                  <a16:creationId xmlns:a16="http://schemas.microsoft.com/office/drawing/2014/main" id="{92907702-B360-4E59-A3BF-32EDDAF2AD2F}"/>
                </a:ext>
              </a:extLst>
            </p:cNvPr>
            <p:cNvSpPr/>
            <p:nvPr/>
          </p:nvSpPr>
          <p:spPr>
            <a:xfrm>
              <a:off x="1343661" y="36104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1310BA9C-3588-465C-B461-D981444F509C}"/>
                </a:ext>
              </a:extLst>
            </p:cNvPr>
            <p:cNvSpPr/>
            <p:nvPr/>
          </p:nvSpPr>
          <p:spPr>
            <a:xfrm>
              <a:off x="1343661" y="1065896"/>
              <a:ext cx="9715500" cy="1168400"/>
            </a:xfrm>
            <a:prstGeom prst="rect">
              <a:avLst/>
            </a:prstGeom>
            <a:solidFill>
              <a:srgbClr val="0A49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Rounded Corners 6">
              <a:extLst>
                <a:ext uri="{FF2B5EF4-FFF2-40B4-BE49-F238E27FC236}">
                  <a16:creationId xmlns:a16="http://schemas.microsoft.com/office/drawing/2014/main" id="{F1F4A03A-A61C-4C3C-8CF4-B5BF01E872B7}"/>
                </a:ext>
              </a:extLst>
            </p:cNvPr>
            <p:cNvSpPr/>
            <p:nvPr/>
          </p:nvSpPr>
          <p:spPr>
            <a:xfrm>
              <a:off x="1781811" y="4274233"/>
              <a:ext cx="2017295" cy="1358900"/>
            </a:xfrm>
            <a:prstGeom prst="roundRect">
              <a:avLst>
                <a:gd name="adj" fmla="val 12929"/>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Rounded Corners 8">
              <a:extLst>
                <a:ext uri="{FF2B5EF4-FFF2-40B4-BE49-F238E27FC236}">
                  <a16:creationId xmlns:a16="http://schemas.microsoft.com/office/drawing/2014/main" id="{7AD49D95-5F82-4473-BA6E-B858EE0EC5EF}"/>
                </a:ext>
              </a:extLst>
            </p:cNvPr>
            <p:cNvSpPr/>
            <p:nvPr/>
          </p:nvSpPr>
          <p:spPr>
            <a:xfrm>
              <a:off x="4004311" y="4274233"/>
              <a:ext cx="5918200" cy="252413"/>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dirty="0" err="1">
                  <a:solidFill>
                    <a:schemeClr val="tx1"/>
                  </a:solidFill>
                  <a:latin typeface="Raleway" panose="020B0503030101060003" pitchFamily="34" charset="0"/>
                </a:rPr>
                <a:t>Ditablan</a:t>
              </a:r>
              <a:r>
                <a:rPr lang="en-PH" dirty="0">
                  <a:solidFill>
                    <a:schemeClr val="tx1"/>
                  </a:solidFill>
                  <a:latin typeface="Raleway" panose="020B0503030101060003" pitchFamily="34" charset="0"/>
                </a:rPr>
                <a:t>, Gil Jeremy P.</a:t>
              </a:r>
            </a:p>
          </p:txBody>
        </p:sp>
        <p:sp>
          <p:nvSpPr>
            <p:cNvPr id="6" name="Rectangle 5">
              <a:extLst>
                <a:ext uri="{FF2B5EF4-FFF2-40B4-BE49-F238E27FC236}">
                  <a16:creationId xmlns:a16="http://schemas.microsoft.com/office/drawing/2014/main" id="{8AD0588F-7FAA-4B2C-B4D1-D19AB5AE00A3}"/>
                </a:ext>
              </a:extLst>
            </p:cNvPr>
            <p:cNvSpPr/>
            <p:nvPr/>
          </p:nvSpPr>
          <p:spPr>
            <a:xfrm>
              <a:off x="1781811" y="2701021"/>
              <a:ext cx="8140700" cy="1358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id="{24306F04-8FD3-47F1-B75C-0B7B648A040F}"/>
                </a:ext>
              </a:extLst>
            </p:cNvPr>
            <p:cNvSpPr txBox="1"/>
            <p:nvPr/>
          </p:nvSpPr>
          <p:spPr>
            <a:xfrm>
              <a:off x="5892600" y="1065896"/>
              <a:ext cx="4271211" cy="1374774"/>
            </a:xfrm>
            <a:prstGeom prst="rect">
              <a:avLst/>
            </a:prstGeom>
            <a:noFill/>
          </p:spPr>
          <p:txBody>
            <a:bodyPr wrap="square" rtlCol="0">
              <a:spAutoFit/>
            </a:bodyPr>
            <a:lstStyle/>
            <a:p>
              <a:endParaRPr lang="en-PH" dirty="0"/>
            </a:p>
          </p:txBody>
        </p:sp>
        <p:sp>
          <p:nvSpPr>
            <p:cNvPr id="19" name="Oval 18">
              <a:extLst>
                <a:ext uri="{FF2B5EF4-FFF2-40B4-BE49-F238E27FC236}">
                  <a16:creationId xmlns:a16="http://schemas.microsoft.com/office/drawing/2014/main" id="{B0AF1324-B1B3-4E8A-B970-F44D2DCA9924}"/>
                </a:ext>
              </a:extLst>
            </p:cNvPr>
            <p:cNvSpPr/>
            <p:nvPr/>
          </p:nvSpPr>
          <p:spPr>
            <a:xfrm>
              <a:off x="9922511" y="125653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Oval 17">
              <a:extLst>
                <a:ext uri="{FF2B5EF4-FFF2-40B4-BE49-F238E27FC236}">
                  <a16:creationId xmlns:a16="http://schemas.microsoft.com/office/drawing/2014/main" id="{C11AB6F2-5B1A-4C4F-940E-34AD0C42840A}"/>
                </a:ext>
              </a:extLst>
            </p:cNvPr>
            <p:cNvSpPr/>
            <p:nvPr/>
          </p:nvSpPr>
          <p:spPr>
            <a:xfrm>
              <a:off x="9368109" y="126304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TextBox 19">
              <a:extLst>
                <a:ext uri="{FF2B5EF4-FFF2-40B4-BE49-F238E27FC236}">
                  <a16:creationId xmlns:a16="http://schemas.microsoft.com/office/drawing/2014/main" id="{ED5F2799-3225-4BB2-926D-FD8852F80883}"/>
                </a:ext>
              </a:extLst>
            </p:cNvPr>
            <p:cNvSpPr txBox="1"/>
            <p:nvPr/>
          </p:nvSpPr>
          <p:spPr>
            <a:xfrm>
              <a:off x="2050182" y="2971026"/>
              <a:ext cx="7603958" cy="830997"/>
            </a:xfrm>
            <a:prstGeom prst="rect">
              <a:avLst/>
            </a:prstGeom>
            <a:noFill/>
          </p:spPr>
          <p:txBody>
            <a:bodyPr wrap="square" rtlCol="0">
              <a:spAutoFit/>
            </a:bodyPr>
            <a:lstStyle/>
            <a:p>
              <a:r>
                <a:rPr lang="en-PH" sz="4800" dirty="0">
                  <a:latin typeface="Raleway Black" panose="020B0A03030101060003" pitchFamily="34" charset="0"/>
                </a:rPr>
                <a:t>CREDIT CARD APPROVAL </a:t>
              </a:r>
            </a:p>
          </p:txBody>
        </p:sp>
        <p:sp>
          <p:nvSpPr>
            <p:cNvPr id="22" name="TextBox 21">
              <a:extLst>
                <a:ext uri="{FF2B5EF4-FFF2-40B4-BE49-F238E27FC236}">
                  <a16:creationId xmlns:a16="http://schemas.microsoft.com/office/drawing/2014/main" id="{B5A67AA5-589C-40A6-9913-6F466BE21CA2}"/>
                </a:ext>
              </a:extLst>
            </p:cNvPr>
            <p:cNvSpPr txBox="1"/>
            <p:nvPr/>
          </p:nvSpPr>
          <p:spPr>
            <a:xfrm>
              <a:off x="2399432" y="4150070"/>
              <a:ext cx="842879" cy="1446550"/>
            </a:xfrm>
            <a:prstGeom prst="rect">
              <a:avLst/>
            </a:prstGeom>
            <a:noFill/>
          </p:spPr>
          <p:txBody>
            <a:bodyPr wrap="square" rtlCol="0">
              <a:spAutoFit/>
            </a:bodyPr>
            <a:lstStyle/>
            <a:p>
              <a:r>
                <a:rPr lang="en-PH" sz="8800" dirty="0">
                  <a:latin typeface="Raleway Black" panose="020B0A03030101060003" pitchFamily="34" charset="0"/>
                </a:rPr>
                <a:t>1</a:t>
              </a:r>
            </a:p>
          </p:txBody>
        </p:sp>
        <p:sp>
          <p:nvSpPr>
            <p:cNvPr id="15" name="Parallelogram 14">
              <a:extLst>
                <a:ext uri="{FF2B5EF4-FFF2-40B4-BE49-F238E27FC236}">
                  <a16:creationId xmlns:a16="http://schemas.microsoft.com/office/drawing/2014/main" id="{695514F2-D212-400D-9EBE-BDBB1546D0E9}"/>
                </a:ext>
              </a:extLst>
            </p:cNvPr>
            <p:cNvSpPr/>
            <p:nvPr/>
          </p:nvSpPr>
          <p:spPr>
            <a:xfrm rot="1309278">
              <a:off x="4113538" y="-80148"/>
              <a:ext cx="1091941" cy="6398905"/>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941" h="6398905">
                  <a:moveTo>
                    <a:pt x="0" y="6398905"/>
                  </a:moveTo>
                  <a:lnTo>
                    <a:pt x="273652" y="317240"/>
                  </a:lnTo>
                  <a:lnTo>
                    <a:pt x="1091941" y="0"/>
                  </a:lnTo>
                  <a:lnTo>
                    <a:pt x="784779" y="6095082"/>
                  </a:lnTo>
                  <a:lnTo>
                    <a:pt x="0" y="6398905"/>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Parallelogram 11">
              <a:extLst>
                <a:ext uri="{FF2B5EF4-FFF2-40B4-BE49-F238E27FC236}">
                  <a16:creationId xmlns:a16="http://schemas.microsoft.com/office/drawing/2014/main" id="{5CB371DD-F4A3-4431-A69F-EDC26633ADD1}"/>
                </a:ext>
              </a:extLst>
            </p:cNvPr>
            <p:cNvSpPr/>
            <p:nvPr/>
          </p:nvSpPr>
          <p:spPr>
            <a:xfrm rot="886747">
              <a:off x="2003037" y="-46609"/>
              <a:ext cx="2497366" cy="6211505"/>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366" h="6211505">
                  <a:moveTo>
                    <a:pt x="0" y="5878179"/>
                  </a:moveTo>
                  <a:lnTo>
                    <a:pt x="801373" y="441534"/>
                  </a:lnTo>
                  <a:lnTo>
                    <a:pt x="2497366" y="0"/>
                  </a:lnTo>
                  <a:lnTo>
                    <a:pt x="1541232" y="5960019"/>
                  </a:lnTo>
                  <a:cubicBezTo>
                    <a:pt x="1127676" y="6032967"/>
                    <a:pt x="320937" y="6533612"/>
                    <a:pt x="0" y="5878179"/>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Rectangle: Rounded Corners 25">
              <a:extLst>
                <a:ext uri="{FF2B5EF4-FFF2-40B4-BE49-F238E27FC236}">
                  <a16:creationId xmlns:a16="http://schemas.microsoft.com/office/drawing/2014/main" id="{713C3F30-5975-43D5-A9DF-65849B6FEA5A}"/>
                </a:ext>
              </a:extLst>
            </p:cNvPr>
            <p:cNvSpPr/>
            <p:nvPr/>
          </p:nvSpPr>
          <p:spPr>
            <a:xfrm>
              <a:off x="4004311" y="4603893"/>
              <a:ext cx="5918200" cy="252413"/>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dirty="0">
                  <a:solidFill>
                    <a:schemeClr val="tx1"/>
                  </a:solidFill>
                  <a:latin typeface="Raleway" panose="020B0503030101060003" pitchFamily="34" charset="0"/>
                </a:rPr>
                <a:t>Reyes, John </a:t>
              </a:r>
              <a:r>
                <a:rPr lang="en-PH" dirty="0" err="1">
                  <a:solidFill>
                    <a:schemeClr val="tx1"/>
                  </a:solidFill>
                  <a:latin typeface="Raleway" panose="020B0503030101060003" pitchFamily="34" charset="0"/>
                </a:rPr>
                <a:t>Ramil</a:t>
              </a:r>
              <a:r>
                <a:rPr lang="en-PH" dirty="0">
                  <a:solidFill>
                    <a:schemeClr val="tx1"/>
                  </a:solidFill>
                  <a:latin typeface="Raleway" panose="020B0503030101060003" pitchFamily="34" charset="0"/>
                </a:rPr>
                <a:t> C. </a:t>
              </a:r>
            </a:p>
          </p:txBody>
        </p:sp>
        <p:sp>
          <p:nvSpPr>
            <p:cNvPr id="27" name="Rectangle: Rounded Corners 26">
              <a:extLst>
                <a:ext uri="{FF2B5EF4-FFF2-40B4-BE49-F238E27FC236}">
                  <a16:creationId xmlns:a16="http://schemas.microsoft.com/office/drawing/2014/main" id="{4ED43894-5B92-494D-AA0C-0EDD6357CE46}"/>
                </a:ext>
              </a:extLst>
            </p:cNvPr>
            <p:cNvSpPr/>
            <p:nvPr/>
          </p:nvSpPr>
          <p:spPr>
            <a:xfrm>
              <a:off x="4004311" y="5386662"/>
              <a:ext cx="5918200" cy="252413"/>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dirty="0">
                  <a:solidFill>
                    <a:schemeClr val="tx1"/>
                  </a:solidFill>
                  <a:latin typeface="Raleway" panose="020B0503030101060003" pitchFamily="34" charset="0"/>
                </a:rPr>
                <a:t>Tajanlangit, Renzel E.</a:t>
              </a:r>
            </a:p>
          </p:txBody>
        </p:sp>
        <p:sp>
          <p:nvSpPr>
            <p:cNvPr id="3" name="Oval 2">
              <a:extLst>
                <a:ext uri="{FF2B5EF4-FFF2-40B4-BE49-F238E27FC236}">
                  <a16:creationId xmlns:a16="http://schemas.microsoft.com/office/drawing/2014/main" id="{1F293F67-4D23-4701-8CC7-F29E4762689E}"/>
                </a:ext>
              </a:extLst>
            </p:cNvPr>
            <p:cNvSpPr/>
            <p:nvPr/>
          </p:nvSpPr>
          <p:spPr>
            <a:xfrm>
              <a:off x="1997708" y="6079224"/>
              <a:ext cx="8325388" cy="504908"/>
            </a:xfrm>
            <a:prstGeom prst="ellipse">
              <a:avLst/>
            </a:prstGeom>
            <a:solidFill>
              <a:schemeClr val="tx1">
                <a:alpha val="20000"/>
              </a:schemeClr>
            </a:solidFill>
            <a:ln>
              <a:solidFill>
                <a:schemeClr val="tx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Tree>
    <p:extLst>
      <p:ext uri="{BB962C8B-B14F-4D97-AF65-F5344CB8AC3E}">
        <p14:creationId xmlns:p14="http://schemas.microsoft.com/office/powerpoint/2010/main" val="3654692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369F1AC6-91B4-474C-9538-9423D23C9112}"/>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a:off x="14705" y="1898534"/>
            <a:ext cx="7439202" cy="4959466"/>
          </a:xfrm>
          <a:prstGeom prst="rect">
            <a:avLst/>
          </a:prstGeom>
        </p:spPr>
      </p:pic>
      <p:pic>
        <p:nvPicPr>
          <p:cNvPr id="48" name="Picture 47">
            <a:extLst>
              <a:ext uri="{FF2B5EF4-FFF2-40B4-BE49-F238E27FC236}">
                <a16:creationId xmlns:a16="http://schemas.microsoft.com/office/drawing/2014/main" id="{AB8F64F4-6E3D-4197-8269-DB59C1FF902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rot="16200000">
            <a:off x="7084445" y="1021511"/>
            <a:ext cx="6129066" cy="4086044"/>
          </a:xfrm>
          <a:prstGeom prst="rect">
            <a:avLst/>
          </a:prstGeom>
        </p:spPr>
      </p:pic>
      <p:graphicFrame>
        <p:nvGraphicFramePr>
          <p:cNvPr id="6" name="Table 7">
            <a:extLst>
              <a:ext uri="{FF2B5EF4-FFF2-40B4-BE49-F238E27FC236}">
                <a16:creationId xmlns:a16="http://schemas.microsoft.com/office/drawing/2014/main" id="{73C88531-E2EA-484A-B744-011C3B76141D}"/>
              </a:ext>
            </a:extLst>
          </p:cNvPr>
          <p:cNvGraphicFramePr>
            <a:graphicFrameLocks noGrp="1"/>
          </p:cNvGraphicFramePr>
          <p:nvPr>
            <p:extLst>
              <p:ext uri="{D42A27DB-BD31-4B8C-83A1-F6EECF244321}">
                <p14:modId xmlns:p14="http://schemas.microsoft.com/office/powerpoint/2010/main" val="3239162239"/>
              </p:ext>
            </p:extLst>
          </p:nvPr>
        </p:nvGraphicFramePr>
        <p:xfrm>
          <a:off x="1362241" y="1105046"/>
          <a:ext cx="9482224" cy="4950755"/>
        </p:xfrm>
        <a:graphic>
          <a:graphicData uri="http://schemas.openxmlformats.org/drawingml/2006/table">
            <a:tbl>
              <a:tblPr firstRow="1" bandRow="1">
                <a:tableStyleId>{00A15C55-8517-42AA-B614-E9B94910E393}</a:tableStyleId>
              </a:tblPr>
              <a:tblGrid>
                <a:gridCol w="1897840">
                  <a:extLst>
                    <a:ext uri="{9D8B030D-6E8A-4147-A177-3AD203B41FA5}">
                      <a16:colId xmlns:a16="http://schemas.microsoft.com/office/drawing/2014/main" val="3476402634"/>
                    </a:ext>
                  </a:extLst>
                </a:gridCol>
                <a:gridCol w="3425588">
                  <a:extLst>
                    <a:ext uri="{9D8B030D-6E8A-4147-A177-3AD203B41FA5}">
                      <a16:colId xmlns:a16="http://schemas.microsoft.com/office/drawing/2014/main" val="1539954032"/>
                    </a:ext>
                  </a:extLst>
                </a:gridCol>
                <a:gridCol w="2142698">
                  <a:extLst>
                    <a:ext uri="{9D8B030D-6E8A-4147-A177-3AD203B41FA5}">
                      <a16:colId xmlns:a16="http://schemas.microsoft.com/office/drawing/2014/main" val="2716404188"/>
                    </a:ext>
                  </a:extLst>
                </a:gridCol>
                <a:gridCol w="2016098">
                  <a:extLst>
                    <a:ext uri="{9D8B030D-6E8A-4147-A177-3AD203B41FA5}">
                      <a16:colId xmlns:a16="http://schemas.microsoft.com/office/drawing/2014/main" val="3094026677"/>
                    </a:ext>
                  </a:extLst>
                </a:gridCol>
              </a:tblGrid>
              <a:tr h="336397">
                <a:tc>
                  <a:txBody>
                    <a:bodyPr/>
                    <a:lstStyle/>
                    <a:p>
                      <a:pPr algn="ctr"/>
                      <a:r>
                        <a:rPr lang="en-PH" dirty="0">
                          <a:solidFill>
                            <a:schemeClr val="bg1"/>
                          </a:solidFill>
                          <a:latin typeface="Raleway" panose="020B0503030101060003" pitchFamily="34" charset="0"/>
                        </a:rPr>
                        <a:t>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dirty="0">
                          <a:solidFill>
                            <a:schemeClr val="bg1"/>
                          </a:solidFill>
                          <a:latin typeface="Raleway" panose="020B0503030101060003"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dirty="0">
                          <a:solidFill>
                            <a:schemeClr val="bg1"/>
                          </a:solidFill>
                          <a:latin typeface="Raleway" panose="020B0503030101060003" pitchFamily="34" charset="0"/>
                        </a:rPr>
                        <a:t>Variable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dirty="0">
                          <a:solidFill>
                            <a:schemeClr val="bg1"/>
                          </a:solidFill>
                          <a:latin typeface="Raleway" panose="020B0503030101060003" pitchFamily="34" charset="0"/>
                        </a:rPr>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453202">
                <a:tc>
                  <a:txBody>
                    <a:bodyPr/>
                    <a:lstStyle/>
                    <a:p>
                      <a:r>
                        <a:rPr lang="en-PH" dirty="0">
                          <a:solidFill>
                            <a:schemeClr val="tx1"/>
                          </a:solidFill>
                          <a:latin typeface="Raleway" panose="020B0503030101060003" pitchFamily="34" charset="0"/>
                        </a:rPr>
                        <a:t>Debt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Amount of applicant’s current debt.</a:t>
                      </a:r>
                      <a:endParaRPr lang="en-US"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Independent</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Numerical range</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453202">
                <a:tc>
                  <a:txBody>
                    <a:bodyPr/>
                    <a:lstStyle/>
                    <a:p>
                      <a:r>
                        <a:rPr lang="en-PH" dirty="0" err="1">
                          <a:solidFill>
                            <a:schemeClr val="tx1"/>
                          </a:solidFill>
                          <a:latin typeface="Raleway" panose="020B0503030101060003" pitchFamily="34" charset="0"/>
                        </a:rPr>
                        <a:t>BankCustomer</a:t>
                      </a:r>
                      <a:endParaRPr lang="en-PH"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If the applicant has a bank account or not.</a:t>
                      </a:r>
                      <a:endParaRPr lang="en-US"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Independent</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a:solidFill>
                            <a:srgbClr val="000000"/>
                          </a:solidFill>
                          <a:effectLst/>
                          <a:latin typeface="Raleway" panose="020B0503030101060003" pitchFamily="34" charset="0"/>
                        </a:rPr>
                        <a:t>1 (Yes) or 0 (No)</a:t>
                      </a:r>
                      <a:endParaRPr lang="en-US"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r h="621401">
                <a:tc>
                  <a:txBody>
                    <a:bodyPr/>
                    <a:lstStyle/>
                    <a:p>
                      <a:r>
                        <a:rPr lang="en-PH" dirty="0" err="1">
                          <a:solidFill>
                            <a:schemeClr val="tx1"/>
                          </a:solidFill>
                          <a:latin typeface="Raleway" panose="020B0503030101060003" pitchFamily="34" charset="0"/>
                        </a:rPr>
                        <a:t>YearsEmployed</a:t>
                      </a:r>
                      <a:endParaRPr lang="en-PH"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Number of years the applicant has been employed.</a:t>
                      </a:r>
                      <a:endParaRPr lang="en-US"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Independent</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a:solidFill>
                            <a:srgbClr val="000000"/>
                          </a:solidFill>
                          <a:effectLst/>
                          <a:latin typeface="Raleway" panose="020B0503030101060003" pitchFamily="34" charset="0"/>
                        </a:rPr>
                        <a:t>Numerical range</a:t>
                      </a:r>
                      <a:endParaRPr lang="en-PH"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0470936"/>
                  </a:ext>
                </a:extLst>
              </a:tr>
              <a:tr h="453202">
                <a:tc>
                  <a:txBody>
                    <a:bodyPr/>
                    <a:lstStyle/>
                    <a:p>
                      <a:r>
                        <a:rPr lang="en-PH" dirty="0">
                          <a:solidFill>
                            <a:schemeClr val="tx1"/>
                          </a:solidFill>
                          <a:latin typeface="Raleway" panose="020B0503030101060003" pitchFamily="34" charset="0"/>
                        </a:rPr>
                        <a:t>Employed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Applicant’s current employment status.</a:t>
                      </a:r>
                      <a:endParaRPr lang="en-PH"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Independent</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a:solidFill>
                            <a:srgbClr val="000000"/>
                          </a:solidFill>
                          <a:effectLst/>
                          <a:latin typeface="Raleway" panose="020B0503030101060003" pitchFamily="34" charset="0"/>
                        </a:rPr>
                        <a:t>1 (Yes) or 0 (No)</a:t>
                      </a:r>
                      <a:endParaRPr lang="en-US"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4151382"/>
                  </a:ext>
                </a:extLst>
              </a:tr>
              <a:tr h="701289">
                <a:tc>
                  <a:txBody>
                    <a:bodyPr/>
                    <a:lstStyle/>
                    <a:p>
                      <a:r>
                        <a:rPr lang="en-PH" dirty="0" err="1">
                          <a:solidFill>
                            <a:schemeClr val="tx1"/>
                          </a:solidFill>
                          <a:latin typeface="Raleway" panose="020B0503030101060003" pitchFamily="34" charset="0"/>
                        </a:rPr>
                        <a:t>CreditScore</a:t>
                      </a:r>
                      <a:endParaRPr lang="en-PH"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A numerical score that depicts the applicant’s worthiness given by the bank.</a:t>
                      </a:r>
                      <a:endParaRPr lang="en-US"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a:solidFill>
                            <a:srgbClr val="000000"/>
                          </a:solidFill>
                          <a:effectLst/>
                          <a:latin typeface="Raleway" panose="020B0503030101060003" pitchFamily="34" charset="0"/>
                        </a:rPr>
                        <a:t>Independent</a:t>
                      </a:r>
                      <a:endParaRPr lang="en-PH"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Numerical range</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0734188"/>
                  </a:ext>
                </a:extLst>
              </a:tr>
              <a:tr h="402514">
                <a:tc>
                  <a:txBody>
                    <a:bodyPr/>
                    <a:lstStyle/>
                    <a:p>
                      <a:r>
                        <a:rPr lang="en-PH" dirty="0">
                          <a:solidFill>
                            <a:schemeClr val="tx1"/>
                          </a:solidFill>
                          <a:latin typeface="Raleway" panose="020B0503030101060003" pitchFamily="34" charset="0"/>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Applicant’s Monthly income.</a:t>
                      </a:r>
                      <a:endParaRPr lang="en-PH"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a:solidFill>
                            <a:srgbClr val="000000"/>
                          </a:solidFill>
                          <a:effectLst/>
                          <a:latin typeface="Raleway" panose="020B0503030101060003" pitchFamily="34" charset="0"/>
                        </a:rPr>
                        <a:t>Independent</a:t>
                      </a:r>
                      <a:endParaRPr lang="en-PH"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a:solidFill>
                            <a:srgbClr val="000000"/>
                          </a:solidFill>
                          <a:effectLst/>
                          <a:latin typeface="Raleway" panose="020B0503030101060003" pitchFamily="34" charset="0"/>
                        </a:rPr>
                        <a:t>Numerical range</a:t>
                      </a:r>
                      <a:endParaRPr lang="en-PH"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3563311"/>
                  </a:ext>
                </a:extLst>
              </a:tr>
              <a:tr h="621401">
                <a:tc>
                  <a:txBody>
                    <a:bodyPr/>
                    <a:lstStyle/>
                    <a:p>
                      <a:r>
                        <a:rPr lang="en-PH" dirty="0">
                          <a:solidFill>
                            <a:schemeClr val="tx1"/>
                          </a:solidFill>
                          <a:latin typeface="Raleway" panose="020B0503030101060003" pitchFamily="34" charset="0"/>
                        </a:rPr>
                        <a:t>Approved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Whether the credit card application is approved or rejected.</a:t>
                      </a:r>
                      <a:endParaRPr lang="en-US"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Dependent</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1 (Yes) or 0 (No)</a:t>
                      </a:r>
                      <a:endParaRPr lang="en-US"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4870679"/>
                  </a:ext>
                </a:extLst>
              </a:tr>
            </a:tbl>
          </a:graphicData>
        </a:graphic>
      </p:graphicFrame>
    </p:spTree>
    <p:extLst>
      <p:ext uri="{BB962C8B-B14F-4D97-AF65-F5344CB8AC3E}">
        <p14:creationId xmlns:p14="http://schemas.microsoft.com/office/powerpoint/2010/main" val="255415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62365" y="4216694"/>
            <a:ext cx="6624961" cy="707886"/>
          </a:xfrm>
          <a:prstGeom prst="rect">
            <a:avLst/>
          </a:prstGeom>
          <a:noFill/>
        </p:spPr>
        <p:txBody>
          <a:bodyPr wrap="square" rtlCol="0">
            <a:spAutoFit/>
          </a:bodyPr>
          <a:lstStyle/>
          <a:p>
            <a:r>
              <a:rPr lang="en-PH" sz="4000" dirty="0">
                <a:latin typeface="Raleway Black" panose="020B0A03030101060003" pitchFamily="34" charset="0"/>
              </a:rPr>
              <a:t>SYSTEM ARCHITECTURE</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2759521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val="0"/>
              </a:ext>
            </a:extLst>
          </a:blip>
          <a:stretch>
            <a:fillRect/>
          </a:stretch>
        </p:blipFill>
        <p:spPr>
          <a:xfrm>
            <a:off x="5872150" y="2642174"/>
            <a:ext cx="6350195" cy="4233463"/>
          </a:xfrm>
          <a:prstGeom prst="rect">
            <a:avLst/>
          </a:prstGeom>
        </p:spPr>
      </p:pic>
      <p:sp>
        <p:nvSpPr>
          <p:cNvPr id="5" name="Rectangle 4">
            <a:extLst>
              <a:ext uri="{FF2B5EF4-FFF2-40B4-BE49-F238E27FC236}">
                <a16:creationId xmlns:a16="http://schemas.microsoft.com/office/drawing/2014/main" id="{10B55394-83FF-40D3-94BB-B653EA3B0E64}"/>
              </a:ext>
            </a:extLst>
          </p:cNvPr>
          <p:cNvSpPr/>
          <p:nvPr/>
        </p:nvSpPr>
        <p:spPr>
          <a:xfrm>
            <a:off x="8502555" y="923040"/>
            <a:ext cx="2758430" cy="152323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Data Cleaning</a:t>
            </a:r>
          </a:p>
          <a:p>
            <a:pPr algn="ctr"/>
            <a:r>
              <a:rPr lang="en-US" dirty="0">
                <a:latin typeface="Raleway" panose="020B0503030101060003" pitchFamily="34" charset="0"/>
              </a:rPr>
              <a:t>(Removing Noisy Data and Filtering Parameters)</a:t>
            </a:r>
            <a:endParaRPr lang="en-PH" dirty="0">
              <a:latin typeface="Raleway" panose="020B0503030101060003" pitchFamily="34" charset="0"/>
            </a:endParaRPr>
          </a:p>
        </p:txBody>
      </p:sp>
      <p:sp>
        <p:nvSpPr>
          <p:cNvPr id="7" name="Cylinder 6">
            <a:extLst>
              <a:ext uri="{FF2B5EF4-FFF2-40B4-BE49-F238E27FC236}">
                <a16:creationId xmlns:a16="http://schemas.microsoft.com/office/drawing/2014/main" id="{A86BC4E2-F3CF-454B-A3FF-824360EEAEA2}"/>
              </a:ext>
            </a:extLst>
          </p:cNvPr>
          <p:cNvSpPr/>
          <p:nvPr/>
        </p:nvSpPr>
        <p:spPr>
          <a:xfrm>
            <a:off x="1258500" y="727136"/>
            <a:ext cx="1662436" cy="1915038"/>
          </a:xfrm>
          <a:prstGeom prst="can">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Credit Card Approval Dataset</a:t>
            </a:r>
          </a:p>
          <a:p>
            <a:pPr algn="ctr"/>
            <a:r>
              <a:rPr lang="en-US" dirty="0">
                <a:latin typeface="Raleway" panose="020B0503030101060003" pitchFamily="34" charset="0"/>
              </a:rPr>
              <a:t>(CSV Format)</a:t>
            </a:r>
            <a:endParaRPr lang="en-PH" dirty="0">
              <a:latin typeface="Raleway" panose="020B0503030101060003" pitchFamily="34" charset="0"/>
            </a:endParaRPr>
          </a:p>
        </p:txBody>
      </p:sp>
      <p:cxnSp>
        <p:nvCxnSpPr>
          <p:cNvPr id="8" name="Straight Arrow Connector 7">
            <a:extLst>
              <a:ext uri="{FF2B5EF4-FFF2-40B4-BE49-F238E27FC236}">
                <a16:creationId xmlns:a16="http://schemas.microsoft.com/office/drawing/2014/main" id="{8E63FE84-313E-48AE-926D-9EE36FB5B69C}"/>
              </a:ext>
            </a:extLst>
          </p:cNvPr>
          <p:cNvCxnSpPr>
            <a:cxnSpLocks/>
            <a:stCxn id="7" idx="4"/>
            <a:endCxn id="5" idx="1"/>
          </p:cNvCxnSpPr>
          <p:nvPr/>
        </p:nvCxnSpPr>
        <p:spPr>
          <a:xfrm>
            <a:off x="2920936" y="1684655"/>
            <a:ext cx="5581619"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CE76D8EB-9F58-4560-9309-A17EF9AD3120}"/>
              </a:ext>
            </a:extLst>
          </p:cNvPr>
          <p:cNvSpPr/>
          <p:nvPr/>
        </p:nvSpPr>
        <p:spPr>
          <a:xfrm>
            <a:off x="8581773" y="3596573"/>
            <a:ext cx="2599994" cy="144448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Dividing Datasets 70:30</a:t>
            </a:r>
          </a:p>
          <a:p>
            <a:pPr algn="ctr"/>
            <a:r>
              <a:rPr lang="en-US" dirty="0">
                <a:latin typeface="Raleway" panose="020B0503030101060003" pitchFamily="34" charset="0"/>
              </a:rPr>
              <a:t>(Training and Testing</a:t>
            </a:r>
          </a:p>
          <a:p>
            <a:pPr algn="ctr"/>
            <a:r>
              <a:rPr lang="en-US" dirty="0">
                <a:latin typeface="Raleway" panose="020B0503030101060003" pitchFamily="34" charset="0"/>
              </a:rPr>
              <a:t>Dataset)</a:t>
            </a:r>
            <a:endParaRPr lang="en-PH" dirty="0">
              <a:latin typeface="Raleway" panose="020B0503030101060003" pitchFamily="34" charset="0"/>
            </a:endParaRPr>
          </a:p>
        </p:txBody>
      </p:sp>
      <p:cxnSp>
        <p:nvCxnSpPr>
          <p:cNvPr id="10" name="Straight Arrow Connector 9">
            <a:extLst>
              <a:ext uri="{FF2B5EF4-FFF2-40B4-BE49-F238E27FC236}">
                <a16:creationId xmlns:a16="http://schemas.microsoft.com/office/drawing/2014/main" id="{A6713A63-99DF-45DF-BFE8-6AB765716F21}"/>
              </a:ext>
            </a:extLst>
          </p:cNvPr>
          <p:cNvCxnSpPr>
            <a:cxnSpLocks/>
            <a:stCxn id="5" idx="2"/>
            <a:endCxn id="9" idx="0"/>
          </p:cNvCxnSpPr>
          <p:nvPr/>
        </p:nvCxnSpPr>
        <p:spPr>
          <a:xfrm>
            <a:off x="9881770" y="2446270"/>
            <a:ext cx="0" cy="115030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BC9DDE4B-A7FA-4464-9D17-064F67849796}"/>
              </a:ext>
            </a:extLst>
          </p:cNvPr>
          <p:cNvSpPr/>
          <p:nvPr/>
        </p:nvSpPr>
        <p:spPr>
          <a:xfrm>
            <a:off x="4973915" y="3788731"/>
            <a:ext cx="2226365" cy="106016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Naïve Bayes</a:t>
            </a:r>
          </a:p>
          <a:p>
            <a:pPr algn="ctr"/>
            <a:r>
              <a:rPr lang="en-US" dirty="0">
                <a:latin typeface="Raleway" panose="020B0503030101060003" pitchFamily="34" charset="0"/>
              </a:rPr>
              <a:t>Algorithm</a:t>
            </a:r>
          </a:p>
        </p:txBody>
      </p:sp>
      <p:cxnSp>
        <p:nvCxnSpPr>
          <p:cNvPr id="12" name="Straight Arrow Connector 11">
            <a:extLst>
              <a:ext uri="{FF2B5EF4-FFF2-40B4-BE49-F238E27FC236}">
                <a16:creationId xmlns:a16="http://schemas.microsoft.com/office/drawing/2014/main" id="{684D8B47-FF0B-43AE-A834-FDE6B32F566A}"/>
              </a:ext>
            </a:extLst>
          </p:cNvPr>
          <p:cNvCxnSpPr>
            <a:cxnSpLocks/>
            <a:stCxn id="9" idx="1"/>
            <a:endCxn id="11" idx="3"/>
          </p:cNvCxnSpPr>
          <p:nvPr/>
        </p:nvCxnSpPr>
        <p:spPr>
          <a:xfrm flipH="1">
            <a:off x="7200280" y="4318814"/>
            <a:ext cx="1381493" cy="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DEDA69AC-C950-42D7-B3C2-E2CD7B7E56B4}"/>
              </a:ext>
            </a:extLst>
          </p:cNvPr>
          <p:cNvSpPr/>
          <p:nvPr/>
        </p:nvSpPr>
        <p:spPr>
          <a:xfrm>
            <a:off x="1065018" y="3572689"/>
            <a:ext cx="2226365" cy="144448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Accuracy</a:t>
            </a:r>
          </a:p>
          <a:p>
            <a:pPr algn="ctr"/>
            <a:r>
              <a:rPr lang="en-US" dirty="0">
                <a:latin typeface="Raleway" panose="020B0503030101060003" pitchFamily="34" charset="0"/>
              </a:rPr>
              <a:t>Precision</a:t>
            </a:r>
          </a:p>
          <a:p>
            <a:pPr algn="ctr"/>
            <a:r>
              <a:rPr lang="en-US" dirty="0">
                <a:latin typeface="Raleway" panose="020B0503030101060003" pitchFamily="34" charset="0"/>
              </a:rPr>
              <a:t>Recall</a:t>
            </a:r>
          </a:p>
          <a:p>
            <a:pPr algn="ctr"/>
            <a:r>
              <a:rPr lang="en-US" dirty="0">
                <a:latin typeface="Raleway" panose="020B0503030101060003" pitchFamily="34" charset="0"/>
              </a:rPr>
              <a:t>F1-Score</a:t>
            </a:r>
          </a:p>
        </p:txBody>
      </p:sp>
      <p:cxnSp>
        <p:nvCxnSpPr>
          <p:cNvPr id="14" name="Straight Arrow Connector 13">
            <a:extLst>
              <a:ext uri="{FF2B5EF4-FFF2-40B4-BE49-F238E27FC236}">
                <a16:creationId xmlns:a16="http://schemas.microsoft.com/office/drawing/2014/main" id="{11EEF93C-19B8-4C4C-86F1-486E3A4EA223}"/>
              </a:ext>
            </a:extLst>
          </p:cNvPr>
          <p:cNvCxnSpPr>
            <a:cxnSpLocks/>
            <a:stCxn id="11" idx="1"/>
            <a:endCxn id="13" idx="3"/>
          </p:cNvCxnSpPr>
          <p:nvPr/>
        </p:nvCxnSpPr>
        <p:spPr>
          <a:xfrm flipH="1" flipV="1">
            <a:off x="3291383" y="4294930"/>
            <a:ext cx="1682532" cy="2388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Parallelogram 14">
            <a:extLst>
              <a:ext uri="{FF2B5EF4-FFF2-40B4-BE49-F238E27FC236}">
                <a16:creationId xmlns:a16="http://schemas.microsoft.com/office/drawing/2014/main" id="{9D7C0292-BE16-47E3-8C97-9E9812EB1824}"/>
              </a:ext>
            </a:extLst>
          </p:cNvPr>
          <p:cNvSpPr/>
          <p:nvPr/>
        </p:nvSpPr>
        <p:spPr>
          <a:xfrm>
            <a:off x="4972809" y="2477790"/>
            <a:ext cx="2226357" cy="914400"/>
          </a:xfrm>
          <a:prstGeom prst="parallelogram">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Input Dataset</a:t>
            </a:r>
            <a:endParaRPr lang="en-PH" dirty="0">
              <a:latin typeface="Raleway" panose="020B0503030101060003" pitchFamily="34" charset="0"/>
            </a:endParaRPr>
          </a:p>
        </p:txBody>
      </p:sp>
      <p:cxnSp>
        <p:nvCxnSpPr>
          <p:cNvPr id="16" name="Straight Arrow Connector 15">
            <a:extLst>
              <a:ext uri="{FF2B5EF4-FFF2-40B4-BE49-F238E27FC236}">
                <a16:creationId xmlns:a16="http://schemas.microsoft.com/office/drawing/2014/main" id="{809B0ACA-93E4-4BCB-9550-E44630A65703}"/>
              </a:ext>
            </a:extLst>
          </p:cNvPr>
          <p:cNvCxnSpPr>
            <a:cxnSpLocks/>
            <a:stCxn id="15" idx="4"/>
            <a:endCxn id="11" idx="0"/>
          </p:cNvCxnSpPr>
          <p:nvPr/>
        </p:nvCxnSpPr>
        <p:spPr>
          <a:xfrm>
            <a:off x="6085988" y="3392190"/>
            <a:ext cx="1110" cy="39654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7" name="Parallelogram 16">
            <a:extLst>
              <a:ext uri="{FF2B5EF4-FFF2-40B4-BE49-F238E27FC236}">
                <a16:creationId xmlns:a16="http://schemas.microsoft.com/office/drawing/2014/main" id="{5624F9F4-CC32-4BE9-91A3-56F1EB5EE14D}"/>
              </a:ext>
            </a:extLst>
          </p:cNvPr>
          <p:cNvSpPr/>
          <p:nvPr/>
        </p:nvSpPr>
        <p:spPr>
          <a:xfrm>
            <a:off x="4982821" y="5349218"/>
            <a:ext cx="2226357" cy="914400"/>
          </a:xfrm>
          <a:prstGeom prst="parallelogram">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Output</a:t>
            </a:r>
          </a:p>
          <a:p>
            <a:pPr algn="ctr"/>
            <a:r>
              <a:rPr lang="en-US" dirty="0">
                <a:latin typeface="Raleway" panose="020B0503030101060003" pitchFamily="34" charset="0"/>
              </a:rPr>
              <a:t>(Prediction)</a:t>
            </a:r>
            <a:endParaRPr lang="en-PH" dirty="0">
              <a:latin typeface="Raleway" panose="020B0503030101060003" pitchFamily="34" charset="0"/>
            </a:endParaRPr>
          </a:p>
        </p:txBody>
      </p:sp>
      <p:cxnSp>
        <p:nvCxnSpPr>
          <p:cNvPr id="18" name="Straight Arrow Connector 17">
            <a:extLst>
              <a:ext uri="{FF2B5EF4-FFF2-40B4-BE49-F238E27FC236}">
                <a16:creationId xmlns:a16="http://schemas.microsoft.com/office/drawing/2014/main" id="{A33B5281-C6C9-493B-828E-C1EF0282D3F6}"/>
              </a:ext>
            </a:extLst>
          </p:cNvPr>
          <p:cNvCxnSpPr>
            <a:cxnSpLocks/>
            <a:stCxn id="11" idx="2"/>
            <a:endCxn id="17" idx="0"/>
          </p:cNvCxnSpPr>
          <p:nvPr/>
        </p:nvCxnSpPr>
        <p:spPr>
          <a:xfrm>
            <a:off x="6087098" y="4848900"/>
            <a:ext cx="8902" cy="5003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ACD66D15-AB5F-4A2C-9DE3-7F5556991939}"/>
              </a:ext>
            </a:extLst>
          </p:cNvPr>
          <p:cNvSpPr txBox="1"/>
          <p:nvPr/>
        </p:nvSpPr>
        <p:spPr>
          <a:xfrm>
            <a:off x="210626" y="5495903"/>
            <a:ext cx="4544704" cy="1323439"/>
          </a:xfrm>
          <a:prstGeom prst="rect">
            <a:avLst/>
          </a:prstGeom>
          <a:noFill/>
        </p:spPr>
        <p:txBody>
          <a:bodyPr wrap="square">
            <a:spAutoFit/>
          </a:bodyPr>
          <a:lstStyle/>
          <a:p>
            <a:r>
              <a:rPr lang="en-PH" sz="4000" b="1" dirty="0">
                <a:solidFill>
                  <a:schemeClr val="bg1"/>
                </a:solidFill>
                <a:latin typeface="Raleway Black" panose="020B0A03030101060003" pitchFamily="34" charset="0"/>
              </a:rPr>
              <a:t>SYSTEM </a:t>
            </a:r>
          </a:p>
          <a:p>
            <a:r>
              <a:rPr lang="en-PH" sz="4000" b="1" dirty="0">
                <a:solidFill>
                  <a:schemeClr val="bg1"/>
                </a:solidFill>
                <a:latin typeface="Raleway Black" panose="020B0A03030101060003" pitchFamily="34" charset="0"/>
              </a:rPr>
              <a:t>ARCHITECTURE</a:t>
            </a:r>
          </a:p>
        </p:txBody>
      </p:sp>
    </p:spTree>
    <p:extLst>
      <p:ext uri="{BB962C8B-B14F-4D97-AF65-F5344CB8AC3E}">
        <p14:creationId xmlns:p14="http://schemas.microsoft.com/office/powerpoint/2010/main" val="111716617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40734" y="3877664"/>
            <a:ext cx="6624961" cy="677108"/>
          </a:xfrm>
          <a:prstGeom prst="rect">
            <a:avLst/>
          </a:prstGeom>
          <a:noFill/>
        </p:spPr>
        <p:txBody>
          <a:bodyPr wrap="square" rtlCol="0">
            <a:spAutoFit/>
          </a:bodyPr>
          <a:lstStyle/>
          <a:p>
            <a:r>
              <a:rPr lang="en-PH" sz="3800" dirty="0">
                <a:latin typeface="Raleway Black" panose="020B0A03030101060003" pitchFamily="34" charset="0"/>
              </a:rPr>
              <a:t>MACHINE LEARNING</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TextBox 21">
            <a:extLst>
              <a:ext uri="{FF2B5EF4-FFF2-40B4-BE49-F238E27FC236}">
                <a16:creationId xmlns:a16="http://schemas.microsoft.com/office/drawing/2014/main" id="{195EEDF6-223D-41B2-AFAB-3E849BB7C00B}"/>
              </a:ext>
            </a:extLst>
          </p:cNvPr>
          <p:cNvSpPr txBox="1"/>
          <p:nvPr/>
        </p:nvSpPr>
        <p:spPr>
          <a:xfrm>
            <a:off x="2240734" y="4348169"/>
            <a:ext cx="6624961" cy="677108"/>
          </a:xfrm>
          <a:prstGeom prst="rect">
            <a:avLst/>
          </a:prstGeom>
          <a:noFill/>
        </p:spPr>
        <p:txBody>
          <a:bodyPr wrap="square" rtlCol="0">
            <a:spAutoFit/>
          </a:bodyPr>
          <a:lstStyle/>
          <a:p>
            <a:r>
              <a:rPr lang="en-PH" sz="3800" dirty="0">
                <a:latin typeface="Raleway Black" panose="020B0A03030101060003" pitchFamily="34" charset="0"/>
              </a:rPr>
              <a:t>ALGORITHM</a:t>
            </a:r>
          </a:p>
        </p:txBody>
      </p:sp>
    </p:spTree>
    <p:extLst>
      <p:ext uri="{BB962C8B-B14F-4D97-AF65-F5344CB8AC3E}">
        <p14:creationId xmlns:p14="http://schemas.microsoft.com/office/powerpoint/2010/main" val="154113992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178" name="Picture 177">
            <a:extLst>
              <a:ext uri="{FF2B5EF4-FFF2-40B4-BE49-F238E27FC236}">
                <a16:creationId xmlns:a16="http://schemas.microsoft.com/office/drawing/2014/main" id="{6267CAAF-DD50-4C95-86E0-9CB11093A0D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359" y="-41750"/>
            <a:ext cx="8773488" cy="5848992"/>
          </a:xfrm>
          <a:prstGeom prst="rect">
            <a:avLst/>
          </a:prstGeom>
        </p:spPr>
      </p:pic>
      <p:pic>
        <p:nvPicPr>
          <p:cNvPr id="177" name="Picture 176">
            <a:extLst>
              <a:ext uri="{FF2B5EF4-FFF2-40B4-BE49-F238E27FC236}">
                <a16:creationId xmlns:a16="http://schemas.microsoft.com/office/drawing/2014/main" id="{D22C0FC1-16A5-48AF-A14C-FF8A50599B0C}"/>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3298916" y="926684"/>
            <a:ext cx="8923430" cy="5948953"/>
          </a:xfrm>
          <a:prstGeom prst="rect">
            <a:avLst/>
          </a:prstGeom>
        </p:spPr>
      </p:pic>
      <p:cxnSp>
        <p:nvCxnSpPr>
          <p:cNvPr id="5" name="Straight Arrow Connector 4">
            <a:extLst>
              <a:ext uri="{FF2B5EF4-FFF2-40B4-BE49-F238E27FC236}">
                <a16:creationId xmlns:a16="http://schemas.microsoft.com/office/drawing/2014/main" id="{7210D168-5701-49A3-845B-36D52F86C9AA}"/>
              </a:ext>
            </a:extLst>
          </p:cNvPr>
          <p:cNvCxnSpPr>
            <a:cxnSpLocks/>
            <a:stCxn id="149" idx="2"/>
            <a:endCxn id="14" idx="0"/>
          </p:cNvCxnSpPr>
          <p:nvPr/>
        </p:nvCxnSpPr>
        <p:spPr>
          <a:xfrm flipH="1">
            <a:off x="2582901" y="2916415"/>
            <a:ext cx="3541725" cy="1018948"/>
          </a:xfrm>
          <a:prstGeom prst="straightConnector1">
            <a:avLst/>
          </a:prstGeom>
          <a:ln w="38100">
            <a:solidFill>
              <a:srgbClr val="FEC657"/>
            </a:solidFill>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1BABFC6B-E49E-41F9-A34E-676085072894}"/>
              </a:ext>
            </a:extLst>
          </p:cNvPr>
          <p:cNvGrpSpPr/>
          <p:nvPr/>
        </p:nvGrpSpPr>
        <p:grpSpPr>
          <a:xfrm>
            <a:off x="2905247" y="-395698"/>
            <a:ext cx="6833657" cy="3511781"/>
            <a:chOff x="3452984" y="1328286"/>
            <a:chExt cx="6833657" cy="3511781"/>
          </a:xfrm>
        </p:grpSpPr>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54D6C20F-CA2B-43E0-8508-BF37C7BE7998}"/>
                </a:ext>
              </a:extLst>
            </p:cNvPr>
            <p:cNvSpPr/>
            <p:nvPr/>
          </p:nvSpPr>
          <p:spPr>
            <a:xfrm>
              <a:off x="4377355" y="2103356"/>
              <a:ext cx="4590015" cy="2537043"/>
            </a:xfrm>
            <a:prstGeom prst="roundRect">
              <a:avLst>
                <a:gd name="adj" fmla="val 10230"/>
              </a:avLst>
            </a:prstGeom>
            <a:solidFill>
              <a:srgbClr val="F2CC71"/>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0" name="TextBox 149">
              <a:extLst>
                <a:ext uri="{FF2B5EF4-FFF2-40B4-BE49-F238E27FC236}">
                  <a16:creationId xmlns:a16="http://schemas.microsoft.com/office/drawing/2014/main" id="{F331A2FE-5540-442C-B95F-A4499739CC1E}"/>
                </a:ext>
              </a:extLst>
            </p:cNvPr>
            <p:cNvSpPr txBox="1"/>
            <p:nvPr/>
          </p:nvSpPr>
          <p:spPr>
            <a:xfrm>
              <a:off x="6015430" y="1328286"/>
              <a:ext cx="4271211" cy="1374774"/>
            </a:xfrm>
            <a:prstGeom prst="rect">
              <a:avLst/>
            </a:prstGeom>
            <a:noFill/>
          </p:spPr>
          <p:txBody>
            <a:bodyPr wrap="square" rtlCol="0">
              <a:spAutoFit/>
            </a:bodyPr>
            <a:lstStyle/>
            <a:p>
              <a:endParaRPr lang="en-PH" dirty="0"/>
            </a:p>
          </p:txBody>
        </p:sp>
        <p:cxnSp>
          <p:nvCxnSpPr>
            <p:cNvPr id="153" name="Straight Connector 152">
              <a:extLst>
                <a:ext uri="{FF2B5EF4-FFF2-40B4-BE49-F238E27FC236}">
                  <a16:creationId xmlns:a16="http://schemas.microsoft.com/office/drawing/2014/main" id="{4FF38881-EEC3-46F8-9084-84D50D338AAD}"/>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E5AEC47C-FF31-4EF8-B9DF-686973ACFAF1}"/>
                </a:ext>
              </a:extLst>
            </p:cNvPr>
            <p:cNvSpPr/>
            <p:nvPr/>
          </p:nvSpPr>
          <p:spPr>
            <a:xfrm>
              <a:off x="4787131" y="3892598"/>
              <a:ext cx="3782575" cy="161112"/>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2" name="Rectangle: Rounded Corners 161">
              <a:extLst>
                <a:ext uri="{FF2B5EF4-FFF2-40B4-BE49-F238E27FC236}">
                  <a16:creationId xmlns:a16="http://schemas.microsoft.com/office/drawing/2014/main" id="{CDF91FA2-27B9-4A01-9469-A4F66C1F0F9C}"/>
                </a:ext>
              </a:extLst>
            </p:cNvPr>
            <p:cNvSpPr/>
            <p:nvPr/>
          </p:nvSpPr>
          <p:spPr>
            <a:xfrm>
              <a:off x="4799271" y="4171786"/>
              <a:ext cx="298124" cy="83356"/>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3" name="Rectangle: Rounded Corners 162">
              <a:extLst>
                <a:ext uri="{FF2B5EF4-FFF2-40B4-BE49-F238E27FC236}">
                  <a16:creationId xmlns:a16="http://schemas.microsoft.com/office/drawing/2014/main" id="{B25B4847-769B-4B9B-8C85-42B15D6BA7E8}"/>
                </a:ext>
              </a:extLst>
            </p:cNvPr>
            <p:cNvSpPr/>
            <p:nvPr/>
          </p:nvSpPr>
          <p:spPr>
            <a:xfrm>
              <a:off x="5152405" y="4171786"/>
              <a:ext cx="237891" cy="83356"/>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4" name="Rectangle: Rounded Corners 163">
              <a:extLst>
                <a:ext uri="{FF2B5EF4-FFF2-40B4-BE49-F238E27FC236}">
                  <a16:creationId xmlns:a16="http://schemas.microsoft.com/office/drawing/2014/main" id="{D337DBB0-6996-404D-AF8B-64FEA24AE73F}"/>
                </a:ext>
              </a:extLst>
            </p:cNvPr>
            <p:cNvSpPr/>
            <p:nvPr/>
          </p:nvSpPr>
          <p:spPr>
            <a:xfrm>
              <a:off x="5597130" y="4178622"/>
              <a:ext cx="713895" cy="83356"/>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6" name="TextBox 165">
              <a:extLst>
                <a:ext uri="{FF2B5EF4-FFF2-40B4-BE49-F238E27FC236}">
                  <a16:creationId xmlns:a16="http://schemas.microsoft.com/office/drawing/2014/main" id="{87004299-3A7C-4C7B-BA1D-1079EBFAAC44}"/>
                </a:ext>
              </a:extLst>
            </p:cNvPr>
            <p:cNvSpPr txBox="1"/>
            <p:nvPr/>
          </p:nvSpPr>
          <p:spPr>
            <a:xfrm>
              <a:off x="3452984" y="2683229"/>
              <a:ext cx="6630359" cy="1200329"/>
            </a:xfrm>
            <a:prstGeom prst="rect">
              <a:avLst/>
            </a:prstGeom>
            <a:noFill/>
          </p:spPr>
          <p:txBody>
            <a:bodyPr wrap="square" rtlCol="0">
              <a:spAutoFit/>
            </a:bodyPr>
            <a:lstStyle/>
            <a:p>
              <a:pPr algn="ctr"/>
              <a:r>
                <a:rPr lang="en-PH" sz="3600" dirty="0">
                  <a:latin typeface="Raleway Black" panose="020B0A03030101060003" pitchFamily="34" charset="0"/>
                </a:rPr>
                <a:t>NAÏVE BAYES</a:t>
              </a:r>
            </a:p>
            <a:p>
              <a:pPr algn="ctr"/>
              <a:r>
                <a:rPr lang="en-PH" sz="3600" dirty="0">
                  <a:latin typeface="Raleway Black" panose="020B0A03030101060003" pitchFamily="34" charset="0"/>
                </a:rPr>
                <a:t>ALGORITHM</a:t>
              </a:r>
            </a:p>
          </p:txBody>
        </p:sp>
        <p:sp>
          <p:nvSpPr>
            <p:cNvPr id="167" name="Parallelogram 11">
              <a:extLst>
                <a:ext uri="{FF2B5EF4-FFF2-40B4-BE49-F238E27FC236}">
                  <a16:creationId xmlns:a16="http://schemas.microsoft.com/office/drawing/2014/main" id="{B2A488C6-D1D1-492F-82DD-448C299599E7}"/>
                </a:ext>
              </a:extLst>
            </p:cNvPr>
            <p:cNvSpPr/>
            <p:nvPr/>
          </p:nvSpPr>
          <p:spPr>
            <a:xfrm rot="20713253" flipV="1">
              <a:off x="6828913" y="1911923"/>
              <a:ext cx="1174196" cy="2928144"/>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 name="connsiteX0" fmla="*/ 0 w 2417856"/>
                <a:gd name="connsiteY0" fmla="*/ 6393563 h 6393563"/>
                <a:gd name="connsiteX1" fmla="*/ 742023 w 2417856"/>
                <a:gd name="connsiteY1" fmla="*/ 464445 h 6393563"/>
                <a:gd name="connsiteX2" fmla="*/ 2417856 w 2417856"/>
                <a:gd name="connsiteY2" fmla="*/ 0 h 6393563"/>
                <a:gd name="connsiteX3" fmla="*/ 1499803 w 2417856"/>
                <a:gd name="connsiteY3" fmla="*/ 5984517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cubicBezTo>
                    <a:pt x="2109346" y="2007507"/>
                    <a:pt x="1808313" y="3977010"/>
                    <a:pt x="1499803" y="5984517"/>
                  </a:cubicBezTo>
                  <a:cubicBezTo>
                    <a:pt x="1086247" y="6057465"/>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8" name="Parallelogram 14">
              <a:extLst>
                <a:ext uri="{FF2B5EF4-FFF2-40B4-BE49-F238E27FC236}">
                  <a16:creationId xmlns:a16="http://schemas.microsoft.com/office/drawing/2014/main" id="{B4D60CF7-EE64-4B62-82C9-05B894E2BBEE}"/>
                </a:ext>
              </a:extLst>
            </p:cNvPr>
            <p:cNvSpPr/>
            <p:nvPr/>
          </p:nvSpPr>
          <p:spPr>
            <a:xfrm rot="20340007" flipV="1">
              <a:off x="7925929" y="1957757"/>
              <a:ext cx="389728" cy="2795016"/>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 name="connsiteX0" fmla="*/ 0 w 1323768"/>
                <a:gd name="connsiteY0" fmla="*/ 6165799 h 6165800"/>
                <a:gd name="connsiteX1" fmla="*/ 589068 w 1323768"/>
                <a:gd name="connsiteY1" fmla="*/ 208070 h 6165800"/>
                <a:gd name="connsiteX2" fmla="*/ 1323768 w 1323768"/>
                <a:gd name="connsiteY2" fmla="*/ 12507 h 6165800"/>
                <a:gd name="connsiteX3" fmla="*/ 1084976 w 1323768"/>
                <a:gd name="connsiteY3" fmla="*/ 5947903 h 6165800"/>
                <a:gd name="connsiteX4" fmla="*/ 0 w 1323768"/>
                <a:gd name="connsiteY4" fmla="*/ 6165799 h 6165800"/>
                <a:gd name="connsiteX0" fmla="*/ 0 w 1561394"/>
                <a:gd name="connsiteY0" fmla="*/ 6025317 h 6025317"/>
                <a:gd name="connsiteX1" fmla="*/ 589068 w 1561394"/>
                <a:gd name="connsiteY1" fmla="*/ 67588 h 6025317"/>
                <a:gd name="connsiteX2" fmla="*/ 1561393 w 1561394"/>
                <a:gd name="connsiteY2" fmla="*/ 31615 h 6025317"/>
                <a:gd name="connsiteX3" fmla="*/ 1084976 w 1561394"/>
                <a:gd name="connsiteY3" fmla="*/ 5807421 h 6025317"/>
                <a:gd name="connsiteX4" fmla="*/ 0 w 1561394"/>
                <a:gd name="connsiteY4" fmla="*/ 6025317 h 6025317"/>
                <a:gd name="connsiteX0" fmla="*/ 0 w 1561394"/>
                <a:gd name="connsiteY0" fmla="*/ 6025317 h 6025317"/>
                <a:gd name="connsiteX1" fmla="*/ 589068 w 1561394"/>
                <a:gd name="connsiteY1" fmla="*/ 67588 h 6025317"/>
                <a:gd name="connsiteX2" fmla="*/ 1561393 w 1561394"/>
                <a:gd name="connsiteY2" fmla="*/ 31615 h 6025317"/>
                <a:gd name="connsiteX3" fmla="*/ 1084975 w 1561394"/>
                <a:gd name="connsiteY3" fmla="*/ 5807421 h 6025317"/>
                <a:gd name="connsiteX4" fmla="*/ 0 w 1561394"/>
                <a:gd name="connsiteY4" fmla="*/ 6025317 h 6025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394" h="6025317">
                  <a:moveTo>
                    <a:pt x="0" y="6025317"/>
                  </a:moveTo>
                  <a:cubicBezTo>
                    <a:pt x="98822" y="4004851"/>
                    <a:pt x="490246" y="2088054"/>
                    <a:pt x="589068" y="67588"/>
                  </a:cubicBezTo>
                  <a:cubicBezTo>
                    <a:pt x="843264" y="13379"/>
                    <a:pt x="1347705" y="-33303"/>
                    <a:pt x="1561393" y="31615"/>
                  </a:cubicBezTo>
                  <a:lnTo>
                    <a:pt x="1084975" y="5807421"/>
                  </a:lnTo>
                  <a:lnTo>
                    <a:pt x="0" y="6025317"/>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0" name="Oval 169">
              <a:extLst>
                <a:ext uri="{FF2B5EF4-FFF2-40B4-BE49-F238E27FC236}">
                  <a16:creationId xmlns:a16="http://schemas.microsoft.com/office/drawing/2014/main" id="{CB35FDD1-E6F2-40EC-B2C8-5ABF6EB63739}"/>
                </a:ext>
              </a:extLst>
            </p:cNvPr>
            <p:cNvSpPr/>
            <p:nvPr/>
          </p:nvSpPr>
          <p:spPr>
            <a:xfrm>
              <a:off x="6716150" y="4261978"/>
              <a:ext cx="303518" cy="292920"/>
            </a:xfrm>
            <a:prstGeom prst="ellipse">
              <a:avLst/>
            </a:prstGeom>
            <a:solidFill>
              <a:srgbClr val="FEC657"/>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1" name="Oval 170">
              <a:extLst>
                <a:ext uri="{FF2B5EF4-FFF2-40B4-BE49-F238E27FC236}">
                  <a16:creationId xmlns:a16="http://schemas.microsoft.com/office/drawing/2014/main" id="{8DCC911C-1504-4660-A9E1-FD10197A23C8}"/>
                </a:ext>
              </a:extLst>
            </p:cNvPr>
            <p:cNvSpPr/>
            <p:nvPr/>
          </p:nvSpPr>
          <p:spPr>
            <a:xfrm>
              <a:off x="6525678" y="4248142"/>
              <a:ext cx="303518" cy="292920"/>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 name="Rectangle: Rounded Corners 13">
            <a:extLst>
              <a:ext uri="{FF2B5EF4-FFF2-40B4-BE49-F238E27FC236}">
                <a16:creationId xmlns:a16="http://schemas.microsoft.com/office/drawing/2014/main" id="{1B9A083A-34E8-4796-BC15-E20788C7FB8B}"/>
              </a:ext>
            </a:extLst>
          </p:cNvPr>
          <p:cNvSpPr/>
          <p:nvPr/>
        </p:nvSpPr>
        <p:spPr>
          <a:xfrm>
            <a:off x="1746932" y="3935363"/>
            <a:ext cx="1671938" cy="160405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aleway" panose="020B0503030101060003" pitchFamily="34" charset="0"/>
              </a:rPr>
              <a:t>P</a:t>
            </a:r>
            <a:r>
              <a:rPr lang="en-US" sz="1800" b="0" i="0" u="none" strike="noStrike" dirty="0">
                <a:solidFill>
                  <a:schemeClr val="bg1"/>
                </a:solidFill>
                <a:effectLst/>
                <a:latin typeface="Raleway" panose="020B0503030101060003" pitchFamily="34" charset="0"/>
              </a:rPr>
              <a:t>redict the approval of credit card applications</a:t>
            </a:r>
            <a:endParaRPr lang="en-PH" dirty="0">
              <a:solidFill>
                <a:schemeClr val="bg1"/>
              </a:solidFill>
              <a:latin typeface="Raleway" panose="020B0503030101060003" pitchFamily="34" charset="0"/>
            </a:endParaRPr>
          </a:p>
        </p:txBody>
      </p:sp>
      <p:sp>
        <p:nvSpPr>
          <p:cNvPr id="55" name="Rectangle: Rounded Corners 54">
            <a:extLst>
              <a:ext uri="{FF2B5EF4-FFF2-40B4-BE49-F238E27FC236}">
                <a16:creationId xmlns:a16="http://schemas.microsoft.com/office/drawing/2014/main" id="{C59E29D0-9AE8-4C67-B7C5-D0A5E28E4948}"/>
              </a:ext>
            </a:extLst>
          </p:cNvPr>
          <p:cNvSpPr/>
          <p:nvPr/>
        </p:nvSpPr>
        <p:spPr>
          <a:xfrm>
            <a:off x="4958448" y="3833040"/>
            <a:ext cx="2275103" cy="16388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aleway" panose="020B0503030101060003" pitchFamily="34" charset="0"/>
              </a:rPr>
              <a:t>Classify different credit card applications according to their feature value</a:t>
            </a:r>
            <a:endParaRPr lang="en-PH" dirty="0">
              <a:solidFill>
                <a:schemeClr val="bg1"/>
              </a:solidFill>
              <a:latin typeface="Raleway" panose="020B0503030101060003" pitchFamily="34" charset="0"/>
            </a:endParaRPr>
          </a:p>
        </p:txBody>
      </p:sp>
      <p:cxnSp>
        <p:nvCxnSpPr>
          <p:cNvPr id="57" name="Straight Arrow Connector 56">
            <a:extLst>
              <a:ext uri="{FF2B5EF4-FFF2-40B4-BE49-F238E27FC236}">
                <a16:creationId xmlns:a16="http://schemas.microsoft.com/office/drawing/2014/main" id="{5D92DD5C-1DD6-41CD-80EA-E2B147DA29F4}"/>
              </a:ext>
            </a:extLst>
          </p:cNvPr>
          <p:cNvCxnSpPr>
            <a:cxnSpLocks/>
            <a:stCxn id="149" idx="2"/>
            <a:endCxn id="55" idx="0"/>
          </p:cNvCxnSpPr>
          <p:nvPr/>
        </p:nvCxnSpPr>
        <p:spPr>
          <a:xfrm flipH="1">
            <a:off x="6096000" y="2916415"/>
            <a:ext cx="28626" cy="916625"/>
          </a:xfrm>
          <a:prstGeom prst="straightConnector1">
            <a:avLst/>
          </a:prstGeom>
          <a:ln w="38100">
            <a:solidFill>
              <a:srgbClr val="FEC657"/>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A89C1126-F6E6-4FCD-ACB5-37077C37C400}"/>
              </a:ext>
            </a:extLst>
          </p:cNvPr>
          <p:cNvSpPr/>
          <p:nvPr/>
        </p:nvSpPr>
        <p:spPr>
          <a:xfrm>
            <a:off x="8021969" y="3850450"/>
            <a:ext cx="3472032" cy="16388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aleway" panose="020B0503030101060003" pitchFamily="34" charset="0"/>
              </a:rPr>
              <a:t> The feature variables that will be fitted into the Bayesian model are Debt, </a:t>
            </a:r>
            <a:r>
              <a:rPr lang="en-US" dirty="0" err="1">
                <a:solidFill>
                  <a:schemeClr val="bg1"/>
                </a:solidFill>
                <a:latin typeface="Raleway" panose="020B0503030101060003" pitchFamily="34" charset="0"/>
              </a:rPr>
              <a:t>BankCustomer</a:t>
            </a:r>
            <a:r>
              <a:rPr lang="en-US" dirty="0">
                <a:solidFill>
                  <a:schemeClr val="bg1"/>
                </a:solidFill>
                <a:latin typeface="Raleway" panose="020B0503030101060003" pitchFamily="34" charset="0"/>
              </a:rPr>
              <a:t>, </a:t>
            </a:r>
            <a:r>
              <a:rPr lang="en-US" dirty="0" err="1">
                <a:solidFill>
                  <a:schemeClr val="bg1"/>
                </a:solidFill>
                <a:latin typeface="Raleway" panose="020B0503030101060003" pitchFamily="34" charset="0"/>
              </a:rPr>
              <a:t>YearsEmployed</a:t>
            </a:r>
            <a:r>
              <a:rPr lang="en-US" dirty="0">
                <a:solidFill>
                  <a:schemeClr val="bg1"/>
                </a:solidFill>
                <a:latin typeface="Raleway" panose="020B0503030101060003" pitchFamily="34" charset="0"/>
              </a:rPr>
              <a:t>, Employed, </a:t>
            </a:r>
            <a:r>
              <a:rPr lang="en-US" dirty="0" err="1">
                <a:solidFill>
                  <a:schemeClr val="bg1"/>
                </a:solidFill>
                <a:latin typeface="Raleway" panose="020B0503030101060003" pitchFamily="34" charset="0"/>
              </a:rPr>
              <a:t>CreditScore</a:t>
            </a:r>
            <a:r>
              <a:rPr lang="en-US" dirty="0">
                <a:solidFill>
                  <a:schemeClr val="bg1"/>
                </a:solidFill>
                <a:latin typeface="Raleway" panose="020B0503030101060003" pitchFamily="34" charset="0"/>
              </a:rPr>
              <a:t>, and Income</a:t>
            </a:r>
            <a:endParaRPr lang="en-PH" dirty="0">
              <a:solidFill>
                <a:schemeClr val="bg1"/>
              </a:solidFill>
              <a:latin typeface="Raleway" panose="020B0503030101060003" pitchFamily="34" charset="0"/>
            </a:endParaRPr>
          </a:p>
        </p:txBody>
      </p:sp>
      <p:cxnSp>
        <p:nvCxnSpPr>
          <p:cNvPr id="62" name="Straight Arrow Connector 61">
            <a:extLst>
              <a:ext uri="{FF2B5EF4-FFF2-40B4-BE49-F238E27FC236}">
                <a16:creationId xmlns:a16="http://schemas.microsoft.com/office/drawing/2014/main" id="{B67AECF9-942A-49E4-925C-BBF81CE6F1AE}"/>
              </a:ext>
            </a:extLst>
          </p:cNvPr>
          <p:cNvCxnSpPr>
            <a:cxnSpLocks/>
            <a:stCxn id="149" idx="2"/>
            <a:endCxn id="61" idx="0"/>
          </p:cNvCxnSpPr>
          <p:nvPr/>
        </p:nvCxnSpPr>
        <p:spPr>
          <a:xfrm>
            <a:off x="6124626" y="2916415"/>
            <a:ext cx="3633359" cy="934035"/>
          </a:xfrm>
          <a:prstGeom prst="straightConnector1">
            <a:avLst/>
          </a:prstGeom>
          <a:ln w="38100">
            <a:solidFill>
              <a:srgbClr val="FEC6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70054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40734" y="3877664"/>
            <a:ext cx="6624961" cy="677108"/>
          </a:xfrm>
          <a:prstGeom prst="rect">
            <a:avLst/>
          </a:prstGeom>
          <a:noFill/>
        </p:spPr>
        <p:txBody>
          <a:bodyPr wrap="square" rtlCol="0">
            <a:spAutoFit/>
          </a:bodyPr>
          <a:lstStyle/>
          <a:p>
            <a:r>
              <a:rPr lang="en-PH" sz="3800" dirty="0">
                <a:latin typeface="Raleway Black" panose="020B0A03030101060003" pitchFamily="34" charset="0"/>
              </a:rPr>
              <a:t>PYTHON PROGRAMMING</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TextBox 21">
            <a:extLst>
              <a:ext uri="{FF2B5EF4-FFF2-40B4-BE49-F238E27FC236}">
                <a16:creationId xmlns:a16="http://schemas.microsoft.com/office/drawing/2014/main" id="{195EEDF6-223D-41B2-AFAB-3E849BB7C00B}"/>
              </a:ext>
            </a:extLst>
          </p:cNvPr>
          <p:cNvSpPr txBox="1"/>
          <p:nvPr/>
        </p:nvSpPr>
        <p:spPr>
          <a:xfrm>
            <a:off x="2240734" y="4348169"/>
            <a:ext cx="6624961" cy="677108"/>
          </a:xfrm>
          <a:prstGeom prst="rect">
            <a:avLst/>
          </a:prstGeom>
          <a:noFill/>
        </p:spPr>
        <p:txBody>
          <a:bodyPr wrap="square" rtlCol="0">
            <a:spAutoFit/>
          </a:bodyPr>
          <a:lstStyle/>
          <a:p>
            <a:r>
              <a:rPr lang="en-PH" sz="3800" dirty="0">
                <a:latin typeface="Raleway Black" panose="020B0A03030101060003" pitchFamily="34" charset="0"/>
              </a:rPr>
              <a:t>DISCUSSION</a:t>
            </a:r>
          </a:p>
        </p:txBody>
      </p:sp>
    </p:spTree>
    <p:extLst>
      <p:ext uri="{BB962C8B-B14F-4D97-AF65-F5344CB8AC3E}">
        <p14:creationId xmlns:p14="http://schemas.microsoft.com/office/powerpoint/2010/main" val="15057373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823648" y="5903893"/>
            <a:ext cx="4544704" cy="954107"/>
          </a:xfrm>
          <a:prstGeom prst="rect">
            <a:avLst/>
          </a:prstGeom>
          <a:noFill/>
        </p:spPr>
        <p:txBody>
          <a:bodyPr wrap="square">
            <a:spAutoFit/>
          </a:bodyPr>
          <a:lstStyle/>
          <a:p>
            <a:pPr algn="ctr"/>
            <a:r>
              <a:rPr lang="en-PH" sz="2800" b="1" dirty="0">
                <a:solidFill>
                  <a:schemeClr val="bg1"/>
                </a:solidFill>
                <a:latin typeface="Raleway Black" panose="020B0A03030101060003" pitchFamily="34" charset="0"/>
              </a:rPr>
              <a:t>Graphical User</a:t>
            </a:r>
          </a:p>
          <a:p>
            <a:pPr algn="ctr"/>
            <a:r>
              <a:rPr lang="en-PH" sz="2800" b="1" dirty="0">
                <a:solidFill>
                  <a:schemeClr val="bg1"/>
                </a:solidFill>
                <a:latin typeface="Raleway Black" panose="020B0A03030101060003" pitchFamily="34" charset="0"/>
              </a:rPr>
              <a:t>Interface</a:t>
            </a:r>
          </a:p>
        </p:txBody>
      </p:sp>
      <p:pic>
        <p:nvPicPr>
          <p:cNvPr id="2" name="Picture 2">
            <a:extLst>
              <a:ext uri="{FF2B5EF4-FFF2-40B4-BE49-F238E27FC236}">
                <a16:creationId xmlns:a16="http://schemas.microsoft.com/office/drawing/2014/main" id="{D0734769-ECC6-4C55-8EC6-CB2D142C7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725" y="522288"/>
            <a:ext cx="5924550"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85001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29629" y="5769514"/>
            <a:ext cx="6507468" cy="954107"/>
          </a:xfrm>
          <a:prstGeom prst="rect">
            <a:avLst/>
          </a:prstGeom>
          <a:noFill/>
        </p:spPr>
        <p:txBody>
          <a:bodyPr wrap="square">
            <a:spAutoFit/>
          </a:bodyPr>
          <a:lstStyle/>
          <a:p>
            <a:r>
              <a:rPr lang="en-PH" sz="2800" b="1" dirty="0">
                <a:solidFill>
                  <a:schemeClr val="bg1"/>
                </a:solidFill>
                <a:latin typeface="Raleway Black" panose="020B0A03030101060003" pitchFamily="34" charset="0"/>
              </a:rPr>
              <a:t>Transformation of data </a:t>
            </a:r>
          </a:p>
          <a:p>
            <a:r>
              <a:rPr lang="en-PH" sz="2800" b="1" dirty="0">
                <a:solidFill>
                  <a:schemeClr val="bg1"/>
                </a:solidFill>
                <a:latin typeface="Raleway Black" panose="020B0A03030101060003" pitchFamily="34" charset="0"/>
              </a:rPr>
              <a:t>from Qualitative to Quantitative</a:t>
            </a:r>
          </a:p>
        </p:txBody>
      </p:sp>
      <p:pic>
        <p:nvPicPr>
          <p:cNvPr id="7170" name="Picture 2">
            <a:extLst>
              <a:ext uri="{FF2B5EF4-FFF2-40B4-BE49-F238E27FC236}">
                <a16:creationId xmlns:a16="http://schemas.microsoft.com/office/drawing/2014/main" id="{018E7CD5-FDD9-4830-A4C7-6F99AB1CBA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76" r="7241"/>
          <a:stretch/>
        </p:blipFill>
        <p:spPr bwMode="auto">
          <a:xfrm>
            <a:off x="1902164" y="2732168"/>
            <a:ext cx="8387672" cy="90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00122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29989" y="294092"/>
            <a:ext cx="7023629" cy="1323439"/>
          </a:xfrm>
          <a:prstGeom prst="rect">
            <a:avLst/>
          </a:prstGeom>
          <a:noFill/>
        </p:spPr>
        <p:txBody>
          <a:bodyPr wrap="square">
            <a:spAutoFit/>
          </a:bodyPr>
          <a:lstStyle/>
          <a:p>
            <a:pPr algn="ctr"/>
            <a:r>
              <a:rPr lang="en-US" sz="4000" b="1" dirty="0">
                <a:solidFill>
                  <a:schemeClr val="bg1"/>
                </a:solidFill>
                <a:latin typeface="Raleway Black" panose="020B0A03030101060003" pitchFamily="34" charset="0"/>
              </a:rPr>
              <a:t>Splitting for Training </a:t>
            </a:r>
          </a:p>
          <a:p>
            <a:pPr algn="ctr"/>
            <a:r>
              <a:rPr lang="en-US" sz="4000" b="1" dirty="0">
                <a:solidFill>
                  <a:schemeClr val="bg1"/>
                </a:solidFill>
                <a:latin typeface="Raleway Black" panose="020B0A03030101060003" pitchFamily="34" charset="0"/>
              </a:rPr>
              <a:t>and Testing</a:t>
            </a:r>
            <a:endParaRPr lang="en-PH" sz="4000" b="1" dirty="0">
              <a:solidFill>
                <a:schemeClr val="bg1"/>
              </a:solidFill>
              <a:latin typeface="Raleway Black" panose="020B0A03030101060003" pitchFamily="34" charset="0"/>
            </a:endParaRPr>
          </a:p>
        </p:txBody>
      </p:sp>
      <p:graphicFrame>
        <p:nvGraphicFramePr>
          <p:cNvPr id="7" name="Table 7">
            <a:extLst>
              <a:ext uri="{FF2B5EF4-FFF2-40B4-BE49-F238E27FC236}">
                <a16:creationId xmlns:a16="http://schemas.microsoft.com/office/drawing/2014/main" id="{45D4C009-730D-4A70-981E-E3385787E457}"/>
              </a:ext>
            </a:extLst>
          </p:cNvPr>
          <p:cNvGraphicFramePr>
            <a:graphicFrameLocks noGrp="1"/>
          </p:cNvGraphicFramePr>
          <p:nvPr>
            <p:extLst>
              <p:ext uri="{D42A27DB-BD31-4B8C-83A1-F6EECF244321}">
                <p14:modId xmlns:p14="http://schemas.microsoft.com/office/powerpoint/2010/main" val="2620675216"/>
              </p:ext>
            </p:extLst>
          </p:nvPr>
        </p:nvGraphicFramePr>
        <p:xfrm>
          <a:off x="2666707" y="1911623"/>
          <a:ext cx="6350195" cy="2051910"/>
        </p:xfrm>
        <a:graphic>
          <a:graphicData uri="http://schemas.openxmlformats.org/drawingml/2006/table">
            <a:tbl>
              <a:tblPr firstRow="1" bandRow="1">
                <a:tableStyleId>{00A15C55-8517-42AA-B614-E9B94910E393}</a:tableStyleId>
              </a:tblPr>
              <a:tblGrid>
                <a:gridCol w="2115078">
                  <a:extLst>
                    <a:ext uri="{9D8B030D-6E8A-4147-A177-3AD203B41FA5}">
                      <a16:colId xmlns:a16="http://schemas.microsoft.com/office/drawing/2014/main" val="266471188"/>
                    </a:ext>
                  </a:extLst>
                </a:gridCol>
                <a:gridCol w="1844842">
                  <a:extLst>
                    <a:ext uri="{9D8B030D-6E8A-4147-A177-3AD203B41FA5}">
                      <a16:colId xmlns:a16="http://schemas.microsoft.com/office/drawing/2014/main" val="3476402634"/>
                    </a:ext>
                  </a:extLst>
                </a:gridCol>
                <a:gridCol w="2390275">
                  <a:extLst>
                    <a:ext uri="{9D8B030D-6E8A-4147-A177-3AD203B41FA5}">
                      <a16:colId xmlns:a16="http://schemas.microsoft.com/office/drawing/2014/main" val="1539954032"/>
                    </a:ext>
                  </a:extLst>
                </a:gridCol>
              </a:tblGrid>
              <a:tr h="531977">
                <a:tc>
                  <a:txBody>
                    <a:bodyPr/>
                    <a:lstStyle/>
                    <a:p>
                      <a:pPr algn="ctr"/>
                      <a:endParaRPr lang="en-PH" sz="2800" dirty="0">
                        <a:solidFill>
                          <a:schemeClr val="bg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2800" dirty="0">
                          <a:solidFill>
                            <a:schemeClr val="bg1"/>
                          </a:solidFill>
                          <a:latin typeface="Raleway" panose="020B0503030101060003" pitchFamily="34" charset="0"/>
                        </a:rPr>
                        <a:t>Training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2800" dirty="0">
                          <a:solidFill>
                            <a:schemeClr val="bg1"/>
                          </a:solidFill>
                          <a:latin typeface="Raleway" panose="020B0503030101060003" pitchFamily="34" charset="0"/>
                        </a:rPr>
                        <a:t>Testing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987956">
                <a:tc>
                  <a:txBody>
                    <a:bodyPr/>
                    <a:lstStyle/>
                    <a:p>
                      <a:r>
                        <a:rPr lang="en-PH" sz="2800" dirty="0">
                          <a:solidFill>
                            <a:schemeClr val="tx1"/>
                          </a:solidFill>
                          <a:latin typeface="Raleway" panose="020B0503030101060003" pitchFamily="34" charset="0"/>
                        </a:rPr>
                        <a:t>Percentage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PH" sz="2800" dirty="0">
                          <a:solidFill>
                            <a:schemeClr val="tx1"/>
                          </a:solidFill>
                          <a:latin typeface="Raleway" panose="020B0503030101060003" pitchFamily="34" charset="0"/>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2400" b="0" i="0" u="none" strike="noStrike" dirty="0">
                          <a:solidFill>
                            <a:srgbClr val="000000"/>
                          </a:solidFill>
                          <a:effectLst/>
                          <a:latin typeface="Raleway" panose="020B0503030101060003" pitchFamily="34" charset="0"/>
                        </a:rPr>
                        <a:t>30%</a:t>
                      </a:r>
                      <a:endParaRPr lang="en-US" sz="48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531977">
                <a:tc>
                  <a:txBody>
                    <a:bodyPr/>
                    <a:lstStyle/>
                    <a:p>
                      <a:r>
                        <a:rPr lang="en-PH" sz="2800" dirty="0">
                          <a:solidFill>
                            <a:schemeClr val="tx1"/>
                          </a:solidFill>
                          <a:latin typeface="Raleway" panose="020B0503030101060003" pitchFamily="34"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PH" sz="2800" dirty="0">
                          <a:solidFill>
                            <a:schemeClr val="tx1"/>
                          </a:solidFill>
                          <a:latin typeface="Raleway" panose="020B0503030101060003" pitchFamily="34" charset="0"/>
                        </a:rPr>
                        <a:t>483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2400" b="0" i="0" u="none" strike="noStrike" dirty="0">
                          <a:solidFill>
                            <a:srgbClr val="000000"/>
                          </a:solidFill>
                          <a:effectLst/>
                          <a:latin typeface="Raleway" panose="020B0503030101060003" pitchFamily="34" charset="0"/>
                        </a:rPr>
                        <a:t>207</a:t>
                      </a:r>
                      <a:endParaRPr lang="en-US" sz="48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bl>
          </a:graphicData>
        </a:graphic>
      </p:graphicFrame>
      <p:pic>
        <p:nvPicPr>
          <p:cNvPr id="8194" name="Picture 2">
            <a:extLst>
              <a:ext uri="{FF2B5EF4-FFF2-40B4-BE49-F238E27FC236}">
                <a16:creationId xmlns:a16="http://schemas.microsoft.com/office/drawing/2014/main" id="{D975D217-3588-4960-896C-BFB4B2163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04" y="4714057"/>
            <a:ext cx="10631392" cy="150104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93292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29987" y="33394"/>
            <a:ext cx="7023629" cy="707886"/>
          </a:xfrm>
          <a:prstGeom prst="rect">
            <a:avLst/>
          </a:prstGeom>
          <a:noFill/>
        </p:spPr>
        <p:txBody>
          <a:bodyPr wrap="square">
            <a:spAutoFit/>
          </a:bodyPr>
          <a:lstStyle/>
          <a:p>
            <a:pPr algn="ctr"/>
            <a:r>
              <a:rPr lang="en-US" sz="4000" b="1" dirty="0">
                <a:solidFill>
                  <a:schemeClr val="bg1"/>
                </a:solidFill>
                <a:latin typeface="Raleway Black" panose="020B0A03030101060003" pitchFamily="34" charset="0"/>
              </a:rPr>
              <a:t> </a:t>
            </a:r>
            <a:r>
              <a:rPr lang="en-US" sz="2800" b="1" dirty="0">
                <a:solidFill>
                  <a:schemeClr val="bg1"/>
                </a:solidFill>
                <a:latin typeface="Raleway Black" panose="020B0A03030101060003" pitchFamily="34" charset="0"/>
              </a:rPr>
              <a:t>Modeling based on the Training Set</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56DFB1B2-DD94-498C-B801-91F3A6345677}"/>
              </a:ext>
            </a:extLst>
          </p:cNvPr>
          <p:cNvSpPr txBox="1"/>
          <p:nvPr/>
        </p:nvSpPr>
        <p:spPr>
          <a:xfrm>
            <a:off x="2009743" y="3057214"/>
            <a:ext cx="7664115" cy="1877437"/>
          </a:xfrm>
          <a:prstGeom prst="rect">
            <a:avLst/>
          </a:prstGeom>
          <a:noFill/>
        </p:spPr>
        <p:txBody>
          <a:bodyPr wrap="square">
            <a:spAutoFit/>
          </a:bodyPr>
          <a:lstStyle/>
          <a:p>
            <a:pPr algn="ctr"/>
            <a:r>
              <a:rPr lang="en-US" sz="2400" b="1" i="0" u="none" strike="noStrike" dirty="0">
                <a:solidFill>
                  <a:schemeClr val="bg2"/>
                </a:solidFill>
                <a:effectLst/>
                <a:latin typeface="Raleway" panose="020B0503030101060003" pitchFamily="34" charset="0"/>
              </a:rPr>
              <a:t>The developer used </a:t>
            </a:r>
          </a:p>
          <a:p>
            <a:pPr algn="ctr"/>
            <a:r>
              <a:rPr lang="en-US" sz="4400" b="1" i="0" u="none" strike="noStrike" dirty="0">
                <a:solidFill>
                  <a:srgbClr val="FEC657"/>
                </a:solidFill>
                <a:effectLst/>
                <a:latin typeface="Raleway" panose="020B0503030101060003" pitchFamily="34" charset="0"/>
              </a:rPr>
              <a:t>Gaussian Naïve Bayes </a:t>
            </a:r>
          </a:p>
          <a:p>
            <a:pPr algn="ctr"/>
            <a:r>
              <a:rPr lang="en-US" sz="2400" b="1" i="0" u="none" strike="noStrike" dirty="0">
                <a:solidFill>
                  <a:schemeClr val="bg2"/>
                </a:solidFill>
                <a:effectLst/>
                <a:latin typeface="Raleway" panose="020B0503030101060003" pitchFamily="34" charset="0"/>
              </a:rPr>
              <a:t>because the data sets are numerical and Categorical.</a:t>
            </a:r>
            <a:endParaRPr lang="en-PH" sz="2400" dirty="0">
              <a:solidFill>
                <a:schemeClr val="bg2"/>
              </a:solidFill>
              <a:latin typeface="Raleway" panose="020B0503030101060003" pitchFamily="34" charset="0"/>
            </a:endParaRPr>
          </a:p>
        </p:txBody>
      </p:sp>
      <p:sp>
        <p:nvSpPr>
          <p:cNvPr id="6" name="TextBox 5">
            <a:extLst>
              <a:ext uri="{FF2B5EF4-FFF2-40B4-BE49-F238E27FC236}">
                <a16:creationId xmlns:a16="http://schemas.microsoft.com/office/drawing/2014/main" id="{B02ED416-579D-438D-9FA8-F102E3F0E6DB}"/>
              </a:ext>
            </a:extLst>
          </p:cNvPr>
          <p:cNvSpPr txBox="1"/>
          <p:nvPr/>
        </p:nvSpPr>
        <p:spPr>
          <a:xfrm>
            <a:off x="2123149" y="916286"/>
            <a:ext cx="7664115" cy="1815882"/>
          </a:xfrm>
          <a:prstGeom prst="rect">
            <a:avLst/>
          </a:prstGeom>
          <a:noFill/>
        </p:spPr>
        <p:txBody>
          <a:bodyPr wrap="square">
            <a:spAutoFit/>
          </a:bodyPr>
          <a:lstStyle/>
          <a:p>
            <a:pPr algn="ctr"/>
            <a:r>
              <a:rPr lang="en-US" sz="2800" b="1" i="0" u="none" strike="noStrike" dirty="0">
                <a:solidFill>
                  <a:schemeClr val="bg2"/>
                </a:solidFill>
                <a:effectLst/>
                <a:latin typeface="Raleway" panose="020B0503030101060003" pitchFamily="34" charset="0"/>
              </a:rPr>
              <a:t>The developer filtered the parameters of the training datasets into 7 parameters:</a:t>
            </a:r>
          </a:p>
          <a:p>
            <a:pPr algn="ctr"/>
            <a:r>
              <a:rPr lang="en-US" sz="2800" b="1" i="0" u="none" strike="noStrike" dirty="0">
                <a:solidFill>
                  <a:schemeClr val="bg2"/>
                </a:solidFill>
                <a:effectLst/>
                <a:latin typeface="Raleway" panose="020B0503030101060003" pitchFamily="34" charset="0"/>
              </a:rPr>
              <a:t>6 - independent Variable</a:t>
            </a:r>
          </a:p>
          <a:p>
            <a:pPr algn="ctr"/>
            <a:r>
              <a:rPr lang="en-US" sz="2800" b="1" i="0" u="none" strike="noStrike" dirty="0">
                <a:solidFill>
                  <a:schemeClr val="bg2"/>
                </a:solidFill>
                <a:effectLst/>
                <a:latin typeface="Raleway" panose="020B0503030101060003" pitchFamily="34" charset="0"/>
              </a:rPr>
              <a:t>1 – Dependent Variable</a:t>
            </a:r>
          </a:p>
        </p:txBody>
      </p:sp>
      <p:sp>
        <p:nvSpPr>
          <p:cNvPr id="7" name="TextBox 6">
            <a:extLst>
              <a:ext uri="{FF2B5EF4-FFF2-40B4-BE49-F238E27FC236}">
                <a16:creationId xmlns:a16="http://schemas.microsoft.com/office/drawing/2014/main" id="{8A68B244-E5BC-4CCE-93CA-1DE52E568999}"/>
              </a:ext>
            </a:extLst>
          </p:cNvPr>
          <p:cNvSpPr txBox="1"/>
          <p:nvPr/>
        </p:nvSpPr>
        <p:spPr>
          <a:xfrm>
            <a:off x="2123149" y="5419840"/>
            <a:ext cx="7664115" cy="954107"/>
          </a:xfrm>
          <a:prstGeom prst="rect">
            <a:avLst/>
          </a:prstGeom>
          <a:noFill/>
        </p:spPr>
        <p:txBody>
          <a:bodyPr wrap="square">
            <a:spAutoFit/>
          </a:bodyPr>
          <a:lstStyle/>
          <a:p>
            <a:pPr algn="ctr"/>
            <a:r>
              <a:rPr lang="en-US" sz="2800" b="1" i="0" u="none" strike="noStrike" dirty="0">
                <a:solidFill>
                  <a:schemeClr val="bg2"/>
                </a:solidFill>
                <a:effectLst/>
                <a:latin typeface="Raleway" panose="020B0503030101060003" pitchFamily="34" charset="0"/>
              </a:rPr>
              <a:t>The Developers will feed the dataset into the model to train and test the said model</a:t>
            </a:r>
            <a:endParaRPr lang="en-PH" sz="2800" dirty="0">
              <a:solidFill>
                <a:schemeClr val="bg2"/>
              </a:solidFill>
              <a:latin typeface="Raleway" panose="020B0503030101060003" pitchFamily="34" charset="0"/>
            </a:endParaRPr>
          </a:p>
        </p:txBody>
      </p:sp>
    </p:spTree>
    <p:extLst>
      <p:ext uri="{BB962C8B-B14F-4D97-AF65-F5344CB8AC3E}">
        <p14:creationId xmlns:p14="http://schemas.microsoft.com/office/powerpoint/2010/main" val="300367252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62366" y="4216694"/>
            <a:ext cx="4128376" cy="707886"/>
          </a:xfrm>
          <a:prstGeom prst="rect">
            <a:avLst/>
          </a:prstGeom>
          <a:noFill/>
        </p:spPr>
        <p:txBody>
          <a:bodyPr wrap="square" rtlCol="0">
            <a:spAutoFit/>
          </a:bodyPr>
          <a:lstStyle/>
          <a:p>
            <a:r>
              <a:rPr lang="en-PH" sz="4000" dirty="0">
                <a:latin typeface="Raleway Black" panose="020B0A03030101060003" pitchFamily="34" charset="0"/>
              </a:rPr>
              <a:t>BACKGROUND</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59939788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29989" y="212922"/>
            <a:ext cx="7023629" cy="707886"/>
          </a:xfrm>
          <a:prstGeom prst="rect">
            <a:avLst/>
          </a:prstGeom>
          <a:noFill/>
        </p:spPr>
        <p:txBody>
          <a:bodyPr wrap="square">
            <a:spAutoFit/>
          </a:bodyPr>
          <a:lstStyle/>
          <a:p>
            <a:pPr algn="ctr"/>
            <a:r>
              <a:rPr lang="en-US" sz="4000" b="1" dirty="0">
                <a:solidFill>
                  <a:schemeClr val="bg1"/>
                </a:solidFill>
                <a:latin typeface="Raleway Black" panose="020B0A03030101060003" pitchFamily="34" charset="0"/>
              </a:rPr>
              <a:t> Accuracy of the Model</a:t>
            </a:r>
            <a:endParaRPr lang="en-PH" sz="4000" b="1" dirty="0">
              <a:solidFill>
                <a:schemeClr val="bg1"/>
              </a:solidFill>
              <a:latin typeface="Raleway Black" panose="020B0A03030101060003" pitchFamily="34" charset="0"/>
            </a:endParaRPr>
          </a:p>
        </p:txBody>
      </p:sp>
      <p:sp>
        <p:nvSpPr>
          <p:cNvPr id="7" name="TextBox 6">
            <a:extLst>
              <a:ext uri="{FF2B5EF4-FFF2-40B4-BE49-F238E27FC236}">
                <a16:creationId xmlns:a16="http://schemas.microsoft.com/office/drawing/2014/main" id="{BA9C4181-55DE-413B-B02B-5ADB3C5639A6}"/>
              </a:ext>
            </a:extLst>
          </p:cNvPr>
          <p:cNvSpPr txBox="1"/>
          <p:nvPr/>
        </p:nvSpPr>
        <p:spPr>
          <a:xfrm>
            <a:off x="973342" y="4753329"/>
            <a:ext cx="9736922" cy="1508105"/>
          </a:xfrm>
          <a:prstGeom prst="rect">
            <a:avLst/>
          </a:prstGeom>
          <a:noFill/>
        </p:spPr>
        <p:txBody>
          <a:bodyPr wrap="square">
            <a:spAutoFit/>
          </a:bodyPr>
          <a:lstStyle/>
          <a:p>
            <a:pPr algn="just"/>
            <a:r>
              <a:rPr lang="en-US" sz="2800" b="0" i="0" u="none" strike="noStrike" dirty="0">
                <a:solidFill>
                  <a:schemeClr val="bg1"/>
                </a:solidFill>
                <a:effectLst/>
                <a:latin typeface="Raleway" panose="020B0503030101060003" pitchFamily="34" charset="0"/>
              </a:rPr>
              <a:t>The Naive Bayes model trained on our dataset got </a:t>
            </a:r>
            <a:r>
              <a:rPr lang="en-US" sz="3600" b="1" i="0" u="none" strike="noStrike" dirty="0">
                <a:solidFill>
                  <a:srgbClr val="FEC657"/>
                </a:solidFill>
                <a:effectLst/>
                <a:latin typeface="Raleway" panose="020B0503030101060003" pitchFamily="34" charset="0"/>
              </a:rPr>
              <a:t>85.02%</a:t>
            </a:r>
            <a:r>
              <a:rPr lang="en-US" sz="2800" b="0" i="0" u="none" strike="noStrike" dirty="0">
                <a:solidFill>
                  <a:schemeClr val="bg1"/>
                </a:solidFill>
                <a:effectLst/>
                <a:latin typeface="Raleway" panose="020B0503030101060003" pitchFamily="34" charset="0"/>
              </a:rPr>
              <a:t> of accuracy in predicting approval state of the credit card applications based on the testing dataset. </a:t>
            </a:r>
            <a:endParaRPr lang="en-PH" sz="2800" dirty="0">
              <a:solidFill>
                <a:schemeClr val="bg1"/>
              </a:solidFill>
              <a:latin typeface="Raleway" panose="020B0503030101060003" pitchFamily="34" charset="0"/>
            </a:endParaRPr>
          </a:p>
        </p:txBody>
      </p:sp>
      <p:pic>
        <p:nvPicPr>
          <p:cNvPr id="9218" name="Picture 2">
            <a:extLst>
              <a:ext uri="{FF2B5EF4-FFF2-40B4-BE49-F238E27FC236}">
                <a16:creationId xmlns:a16="http://schemas.microsoft.com/office/drawing/2014/main" id="{BF7B34D6-4790-40DE-A592-603C2B7AF1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7543" b="71661"/>
          <a:stretch/>
        </p:blipFill>
        <p:spPr bwMode="auto">
          <a:xfrm>
            <a:off x="1557377" y="2240234"/>
            <a:ext cx="9152887" cy="164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18093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584185" y="2459504"/>
            <a:ext cx="7023629" cy="1938992"/>
          </a:xfrm>
          <a:prstGeom prst="rect">
            <a:avLst/>
          </a:prstGeom>
          <a:noFill/>
        </p:spPr>
        <p:txBody>
          <a:bodyPr wrap="square">
            <a:spAutoFit/>
          </a:bodyPr>
          <a:lstStyle/>
          <a:p>
            <a:pPr algn="ctr"/>
            <a:r>
              <a:rPr lang="en-US" sz="4000" b="1" dirty="0">
                <a:solidFill>
                  <a:schemeClr val="bg1"/>
                </a:solidFill>
                <a:latin typeface="Raleway Black" panose="020B0A03030101060003" pitchFamily="34" charset="0"/>
              </a:rPr>
              <a:t> </a:t>
            </a:r>
            <a:r>
              <a:rPr lang="en-US" sz="6000" b="1" dirty="0">
                <a:solidFill>
                  <a:schemeClr val="bg1"/>
                </a:solidFill>
                <a:latin typeface="Raleway Black" panose="020B0A03030101060003" pitchFamily="34" charset="0"/>
              </a:rPr>
              <a:t>Simulation with </a:t>
            </a:r>
          </a:p>
          <a:p>
            <a:pPr algn="ctr"/>
            <a:r>
              <a:rPr lang="en-US" sz="6000" b="1" dirty="0">
                <a:solidFill>
                  <a:schemeClr val="bg1"/>
                </a:solidFill>
                <a:latin typeface="Raleway Black" panose="020B0A03030101060003" pitchFamily="34" charset="0"/>
              </a:rPr>
              <a:t>Test Data</a:t>
            </a:r>
            <a:endParaRPr lang="en-PH" sz="6000" b="1" dirty="0">
              <a:solidFill>
                <a:schemeClr val="bg1"/>
              </a:solidFill>
              <a:latin typeface="Raleway Black" panose="020B0A03030101060003" pitchFamily="34" charset="0"/>
            </a:endParaRPr>
          </a:p>
        </p:txBody>
      </p:sp>
    </p:spTree>
    <p:extLst>
      <p:ext uri="{BB962C8B-B14F-4D97-AF65-F5344CB8AC3E}">
        <p14:creationId xmlns:p14="http://schemas.microsoft.com/office/powerpoint/2010/main" val="379275262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624537"/>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(Training Dataset)</a:t>
            </a:r>
            <a:endParaRPr lang="en-PH" sz="4000" i="1" dirty="0">
              <a:solidFill>
                <a:schemeClr val="bg1"/>
              </a:solidFill>
              <a:latin typeface="Raleway Black" panose="020B0A03030101060003" pitchFamily="34" charset="0"/>
            </a:endParaRPr>
          </a:p>
        </p:txBody>
      </p:sp>
      <p:pic>
        <p:nvPicPr>
          <p:cNvPr id="11266" name="Picture 2">
            <a:extLst>
              <a:ext uri="{FF2B5EF4-FFF2-40B4-BE49-F238E27FC236}">
                <a16:creationId xmlns:a16="http://schemas.microsoft.com/office/drawing/2014/main" id="{7F01DEC1-0873-4927-93D7-98C467957F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0" r="7909" b="4726"/>
          <a:stretch/>
        </p:blipFill>
        <p:spPr bwMode="auto">
          <a:xfrm>
            <a:off x="609599" y="1573095"/>
            <a:ext cx="4989096" cy="39323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ACDD434-A25D-47C1-9BE3-66C2029DDA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2" r="7044" b="3881"/>
          <a:stretch/>
        </p:blipFill>
        <p:spPr bwMode="auto">
          <a:xfrm>
            <a:off x="6241645" y="1569618"/>
            <a:ext cx="4989096" cy="39776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23BDD6-9DC1-44AB-A5BD-0CD1C6A2DE65}"/>
              </a:ext>
            </a:extLst>
          </p:cNvPr>
          <p:cNvSpPr txBox="1"/>
          <p:nvPr/>
        </p:nvSpPr>
        <p:spPr>
          <a:xfrm>
            <a:off x="7885277" y="6042596"/>
            <a:ext cx="4891678"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(Testing Dataset)</a:t>
            </a:r>
            <a:endParaRPr lang="en-PH" sz="4000" i="1" dirty="0">
              <a:solidFill>
                <a:schemeClr val="bg1"/>
              </a:solidFill>
              <a:latin typeface="Raleway Black" panose="020B0A03030101060003" pitchFamily="34" charset="0"/>
            </a:endParaRPr>
          </a:p>
        </p:txBody>
      </p:sp>
    </p:spTree>
    <p:extLst>
      <p:ext uri="{BB962C8B-B14F-4D97-AF65-F5344CB8AC3E}">
        <p14:creationId xmlns:p14="http://schemas.microsoft.com/office/powerpoint/2010/main" val="244450031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7835900" y="6090830"/>
            <a:ext cx="43561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(Testing Dataset)</a:t>
            </a:r>
            <a:endParaRPr lang="en-PH" sz="4000" i="1" dirty="0">
              <a:solidFill>
                <a:schemeClr val="bg1"/>
              </a:solidFill>
              <a:latin typeface="Raleway Black" panose="020B0A03030101060003" pitchFamily="34" charset="0"/>
            </a:endParaRPr>
          </a:p>
        </p:txBody>
      </p:sp>
      <p:pic>
        <p:nvPicPr>
          <p:cNvPr id="13318" name="Picture 6">
            <a:extLst>
              <a:ext uri="{FF2B5EF4-FFF2-40B4-BE49-F238E27FC236}">
                <a16:creationId xmlns:a16="http://schemas.microsoft.com/office/drawing/2014/main" id="{7BEAA8F7-21D8-4B6E-80FE-6461E29D88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80" r="5936" b="4358"/>
          <a:stretch/>
        </p:blipFill>
        <p:spPr bwMode="auto">
          <a:xfrm>
            <a:off x="6224338" y="1609755"/>
            <a:ext cx="4996801" cy="40691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C262739-A133-48B5-8670-092B8B7069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21" r="6094" b="4726"/>
          <a:stretch/>
        </p:blipFill>
        <p:spPr bwMode="auto">
          <a:xfrm>
            <a:off x="700668" y="1609755"/>
            <a:ext cx="4973336" cy="40691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9BC3BE2-660C-453C-90F9-A6D119E46EAB}"/>
              </a:ext>
            </a:extLst>
          </p:cNvPr>
          <p:cNvSpPr txBox="1"/>
          <p:nvPr/>
        </p:nvSpPr>
        <p:spPr>
          <a:xfrm>
            <a:off x="0" y="6090830"/>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(Training Dataset)</a:t>
            </a:r>
            <a:endParaRPr lang="en-PH" sz="4000" i="1" dirty="0">
              <a:solidFill>
                <a:schemeClr val="bg1"/>
              </a:solidFill>
              <a:latin typeface="Raleway Black" panose="020B0A03030101060003" pitchFamily="34" charset="0"/>
            </a:endParaRPr>
          </a:p>
        </p:txBody>
      </p:sp>
    </p:spTree>
    <p:extLst>
      <p:ext uri="{BB962C8B-B14F-4D97-AF65-F5344CB8AC3E}">
        <p14:creationId xmlns:p14="http://schemas.microsoft.com/office/powerpoint/2010/main" val="127894247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pic>
        <p:nvPicPr>
          <p:cNvPr id="12290" name="Picture 2">
            <a:extLst>
              <a:ext uri="{FF2B5EF4-FFF2-40B4-BE49-F238E27FC236}">
                <a16:creationId xmlns:a16="http://schemas.microsoft.com/office/drawing/2014/main" id="{831E824C-E18D-4994-8B2D-E244E9F801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01" r="6711" b="5578"/>
          <a:stretch/>
        </p:blipFill>
        <p:spPr bwMode="auto">
          <a:xfrm>
            <a:off x="6289717" y="1392112"/>
            <a:ext cx="5247829" cy="42406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9C6020B-FD85-4274-9E4C-3D40338FF5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17" r="5970" b="2786"/>
          <a:stretch/>
        </p:blipFill>
        <p:spPr bwMode="auto">
          <a:xfrm>
            <a:off x="767358" y="1456137"/>
            <a:ext cx="5015859" cy="41766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08445A1-6511-42A4-B215-7456C94E8687}"/>
              </a:ext>
            </a:extLst>
          </p:cNvPr>
          <p:cNvSpPr txBox="1"/>
          <p:nvPr/>
        </p:nvSpPr>
        <p:spPr>
          <a:xfrm>
            <a:off x="7835900" y="6090830"/>
            <a:ext cx="43561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(Testing Dataset)</a:t>
            </a:r>
            <a:endParaRPr lang="en-PH" sz="4000" i="1" dirty="0">
              <a:solidFill>
                <a:schemeClr val="bg1"/>
              </a:solidFill>
              <a:latin typeface="Raleway Black" panose="020B0A03030101060003" pitchFamily="34" charset="0"/>
            </a:endParaRPr>
          </a:p>
        </p:txBody>
      </p:sp>
      <p:sp>
        <p:nvSpPr>
          <p:cNvPr id="10" name="TextBox 9">
            <a:extLst>
              <a:ext uri="{FF2B5EF4-FFF2-40B4-BE49-F238E27FC236}">
                <a16:creationId xmlns:a16="http://schemas.microsoft.com/office/drawing/2014/main" id="{774E6014-17C5-48EF-A2DF-1AA0AA869792}"/>
              </a:ext>
            </a:extLst>
          </p:cNvPr>
          <p:cNvSpPr txBox="1"/>
          <p:nvPr/>
        </p:nvSpPr>
        <p:spPr>
          <a:xfrm>
            <a:off x="0" y="6090830"/>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(Training Dataset)</a:t>
            </a:r>
            <a:endParaRPr lang="en-PH" sz="4000" i="1" dirty="0">
              <a:solidFill>
                <a:schemeClr val="bg1"/>
              </a:solidFill>
              <a:latin typeface="Raleway Black" panose="020B0A03030101060003" pitchFamily="34" charset="0"/>
            </a:endParaRPr>
          </a:p>
        </p:txBody>
      </p:sp>
    </p:spTree>
    <p:extLst>
      <p:ext uri="{BB962C8B-B14F-4D97-AF65-F5344CB8AC3E}">
        <p14:creationId xmlns:p14="http://schemas.microsoft.com/office/powerpoint/2010/main" val="60922370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pic>
        <p:nvPicPr>
          <p:cNvPr id="9" name="Picture 4">
            <a:extLst>
              <a:ext uri="{FF2B5EF4-FFF2-40B4-BE49-F238E27FC236}">
                <a16:creationId xmlns:a16="http://schemas.microsoft.com/office/drawing/2014/main" id="{171E24E4-149F-448F-AC79-6B22D1D3CA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70" r="7777" b="5102"/>
          <a:stretch/>
        </p:blipFill>
        <p:spPr bwMode="auto">
          <a:xfrm>
            <a:off x="6096000" y="1448325"/>
            <a:ext cx="5016833" cy="4142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FF7084B-95D7-4C83-8046-0531FBE0E6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19" r="7964" b="4615"/>
          <a:stretch/>
        </p:blipFill>
        <p:spPr bwMode="auto">
          <a:xfrm>
            <a:off x="825500" y="1448325"/>
            <a:ext cx="4819064" cy="40380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61031E5-7696-46E8-A717-A6E21941C520}"/>
              </a:ext>
            </a:extLst>
          </p:cNvPr>
          <p:cNvSpPr txBox="1"/>
          <p:nvPr/>
        </p:nvSpPr>
        <p:spPr>
          <a:xfrm>
            <a:off x="7835900" y="6090830"/>
            <a:ext cx="43561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(Testing Dataset)</a:t>
            </a:r>
            <a:endParaRPr lang="en-PH" sz="4000" i="1" dirty="0">
              <a:solidFill>
                <a:schemeClr val="bg1"/>
              </a:solidFill>
              <a:latin typeface="Raleway Black" panose="020B0A03030101060003" pitchFamily="34" charset="0"/>
            </a:endParaRPr>
          </a:p>
        </p:txBody>
      </p:sp>
      <p:sp>
        <p:nvSpPr>
          <p:cNvPr id="11" name="TextBox 10">
            <a:extLst>
              <a:ext uri="{FF2B5EF4-FFF2-40B4-BE49-F238E27FC236}">
                <a16:creationId xmlns:a16="http://schemas.microsoft.com/office/drawing/2014/main" id="{D5A7C5A9-8DD9-49BF-A0C8-BDEF264B47FC}"/>
              </a:ext>
            </a:extLst>
          </p:cNvPr>
          <p:cNvSpPr txBox="1"/>
          <p:nvPr/>
        </p:nvSpPr>
        <p:spPr>
          <a:xfrm>
            <a:off x="0" y="6090830"/>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(Training Dataset)</a:t>
            </a:r>
            <a:endParaRPr lang="en-PH" sz="4000" i="1" dirty="0">
              <a:solidFill>
                <a:schemeClr val="bg1"/>
              </a:solidFill>
              <a:latin typeface="Raleway Black" panose="020B0A03030101060003" pitchFamily="34" charset="0"/>
            </a:endParaRPr>
          </a:p>
        </p:txBody>
      </p:sp>
    </p:spTree>
    <p:extLst>
      <p:ext uri="{BB962C8B-B14F-4D97-AF65-F5344CB8AC3E}">
        <p14:creationId xmlns:p14="http://schemas.microsoft.com/office/powerpoint/2010/main" val="145765123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Bank Customers</a:t>
            </a:r>
            <a:endParaRPr lang="en-PH" sz="4000" i="1" dirty="0">
              <a:solidFill>
                <a:schemeClr val="bg1"/>
              </a:solidFill>
              <a:latin typeface="Raleway Black" panose="020B0A03030101060003" pitchFamily="34" charset="0"/>
            </a:endParaRPr>
          </a:p>
        </p:txBody>
      </p:sp>
      <p:graphicFrame>
        <p:nvGraphicFramePr>
          <p:cNvPr id="10" name="Table 7">
            <a:extLst>
              <a:ext uri="{FF2B5EF4-FFF2-40B4-BE49-F238E27FC236}">
                <a16:creationId xmlns:a16="http://schemas.microsoft.com/office/drawing/2014/main" id="{C25ECE6D-3E52-4D9B-B66D-CF97E16CB6F3}"/>
              </a:ext>
            </a:extLst>
          </p:cNvPr>
          <p:cNvGraphicFramePr>
            <a:graphicFrameLocks noGrp="1"/>
          </p:cNvGraphicFramePr>
          <p:nvPr>
            <p:extLst>
              <p:ext uri="{D42A27DB-BD31-4B8C-83A1-F6EECF244321}">
                <p14:modId xmlns:p14="http://schemas.microsoft.com/office/powerpoint/2010/main" val="2411664588"/>
              </p:ext>
            </p:extLst>
          </p:nvPr>
        </p:nvGraphicFramePr>
        <p:xfrm>
          <a:off x="1010908" y="4787339"/>
          <a:ext cx="4593200" cy="1396872"/>
        </p:xfrm>
        <a:graphic>
          <a:graphicData uri="http://schemas.openxmlformats.org/drawingml/2006/table">
            <a:tbl>
              <a:tblPr firstRow="1" bandRow="1">
                <a:tableStyleId>{00A15C55-8517-42AA-B614-E9B94910E393}</a:tableStyleId>
              </a:tblPr>
              <a:tblGrid>
                <a:gridCol w="1875603">
                  <a:extLst>
                    <a:ext uri="{9D8B030D-6E8A-4147-A177-3AD203B41FA5}">
                      <a16:colId xmlns:a16="http://schemas.microsoft.com/office/drawing/2014/main" val="3476402634"/>
                    </a:ext>
                  </a:extLst>
                </a:gridCol>
                <a:gridCol w="1399397">
                  <a:extLst>
                    <a:ext uri="{9D8B030D-6E8A-4147-A177-3AD203B41FA5}">
                      <a16:colId xmlns:a16="http://schemas.microsoft.com/office/drawing/2014/main" val="1539954032"/>
                    </a:ext>
                  </a:extLst>
                </a:gridCol>
                <a:gridCol w="1318200">
                  <a:extLst>
                    <a:ext uri="{9D8B030D-6E8A-4147-A177-3AD203B41FA5}">
                      <a16:colId xmlns:a16="http://schemas.microsoft.com/office/drawing/2014/main" val="2716404188"/>
                    </a:ext>
                  </a:extLst>
                </a:gridCol>
              </a:tblGrid>
              <a:tr h="576524">
                <a:tc>
                  <a:txBody>
                    <a:bodyPr/>
                    <a:lstStyle/>
                    <a:p>
                      <a:pPr algn="ctr"/>
                      <a:r>
                        <a:rPr lang="en-PH" sz="1400" dirty="0">
                          <a:solidFill>
                            <a:schemeClr val="bg1"/>
                          </a:solidFill>
                          <a:latin typeface="Raleway" panose="020B0503030101060003" pitchFamily="34" charset="0"/>
                        </a:rPr>
                        <a:t>Bank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Not 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451170">
                <a:tc>
                  <a:txBody>
                    <a:bodyPr/>
                    <a:lstStyle/>
                    <a:p>
                      <a:r>
                        <a:rPr lang="en-PH" sz="1600" dirty="0">
                          <a:solidFill>
                            <a:schemeClr val="tx1"/>
                          </a:solidFill>
                          <a:latin typeface="Raleway" panose="020B0503030101060003" pitchFamily="34" charset="0"/>
                        </a:rPr>
                        <a:t>1 </a:t>
                      </a:r>
                      <a:r>
                        <a:rPr lang="en-PH" sz="1200" dirty="0">
                          <a:solidFill>
                            <a:schemeClr val="tx1"/>
                          </a:solidFill>
                          <a:latin typeface="Raleway" panose="020B0503030101060003" pitchFamily="34" charset="0"/>
                        </a:rPr>
                        <a:t>(has a bank account)</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73</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8</a:t>
                      </a:r>
                      <a:r>
                        <a:rPr lang="en-PH" sz="1400" b="0" i="0" u="none" strike="noStrike" dirty="0">
                          <a:solidFill>
                            <a:srgbClr val="000000"/>
                          </a:solidFill>
                          <a:effectLst/>
                          <a:latin typeface="Raleway" panose="020B0503030101060003" pitchFamily="34" charset="0"/>
                        </a:rPr>
                        <a:t>6</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369178">
                <a:tc>
                  <a:txBody>
                    <a:bodyPr/>
                    <a:lstStyle/>
                    <a:p>
                      <a:r>
                        <a:rPr lang="en-PH" sz="1600" dirty="0">
                          <a:solidFill>
                            <a:schemeClr val="tx1"/>
                          </a:solidFill>
                          <a:latin typeface="Raleway" panose="020B0503030101060003" pitchFamily="34" charset="0"/>
                        </a:rPr>
                        <a:t>0 </a:t>
                      </a:r>
                      <a:r>
                        <a:rPr lang="en-PH" sz="1050" dirty="0">
                          <a:solidFill>
                            <a:schemeClr val="tx1"/>
                          </a:solidFill>
                          <a:latin typeface="Raleway" panose="020B0503030101060003" pitchFamily="34" charset="0"/>
                        </a:rPr>
                        <a:t>(has no bank account)</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12</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3</a:t>
                      </a:r>
                      <a:r>
                        <a:rPr lang="en-PH" sz="1400" b="0" i="0" u="none" strike="noStrike" dirty="0">
                          <a:solidFill>
                            <a:srgbClr val="000000"/>
                          </a:solidFill>
                          <a:effectLst/>
                          <a:latin typeface="Raleway" panose="020B0503030101060003" pitchFamily="34" charset="0"/>
                        </a:rPr>
                        <a:t>6</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bl>
          </a:graphicData>
        </a:graphic>
      </p:graphicFrame>
      <p:graphicFrame>
        <p:nvGraphicFramePr>
          <p:cNvPr id="13" name="Table 7">
            <a:extLst>
              <a:ext uri="{FF2B5EF4-FFF2-40B4-BE49-F238E27FC236}">
                <a16:creationId xmlns:a16="http://schemas.microsoft.com/office/drawing/2014/main" id="{5AD5A94D-E94F-4CB3-B3FE-A557A66E7706}"/>
              </a:ext>
            </a:extLst>
          </p:cNvPr>
          <p:cNvGraphicFramePr>
            <a:graphicFrameLocks noGrp="1"/>
          </p:cNvGraphicFramePr>
          <p:nvPr>
            <p:extLst>
              <p:ext uri="{D42A27DB-BD31-4B8C-83A1-F6EECF244321}">
                <p14:modId xmlns:p14="http://schemas.microsoft.com/office/powerpoint/2010/main" val="2742809506"/>
              </p:ext>
            </p:extLst>
          </p:nvPr>
        </p:nvGraphicFramePr>
        <p:xfrm>
          <a:off x="6720301" y="4787339"/>
          <a:ext cx="4593200" cy="1396872"/>
        </p:xfrm>
        <a:graphic>
          <a:graphicData uri="http://schemas.openxmlformats.org/drawingml/2006/table">
            <a:tbl>
              <a:tblPr firstRow="1" bandRow="1">
                <a:tableStyleId>{00A15C55-8517-42AA-B614-E9B94910E393}</a:tableStyleId>
              </a:tblPr>
              <a:tblGrid>
                <a:gridCol w="1875603">
                  <a:extLst>
                    <a:ext uri="{9D8B030D-6E8A-4147-A177-3AD203B41FA5}">
                      <a16:colId xmlns:a16="http://schemas.microsoft.com/office/drawing/2014/main" val="3476402634"/>
                    </a:ext>
                  </a:extLst>
                </a:gridCol>
                <a:gridCol w="1399397">
                  <a:extLst>
                    <a:ext uri="{9D8B030D-6E8A-4147-A177-3AD203B41FA5}">
                      <a16:colId xmlns:a16="http://schemas.microsoft.com/office/drawing/2014/main" val="1539954032"/>
                    </a:ext>
                  </a:extLst>
                </a:gridCol>
                <a:gridCol w="1318200">
                  <a:extLst>
                    <a:ext uri="{9D8B030D-6E8A-4147-A177-3AD203B41FA5}">
                      <a16:colId xmlns:a16="http://schemas.microsoft.com/office/drawing/2014/main" val="2716404188"/>
                    </a:ext>
                  </a:extLst>
                </a:gridCol>
              </a:tblGrid>
              <a:tr h="576524">
                <a:tc>
                  <a:txBody>
                    <a:bodyPr/>
                    <a:lstStyle/>
                    <a:p>
                      <a:pPr algn="ctr"/>
                      <a:r>
                        <a:rPr lang="en-PH" sz="1400" dirty="0">
                          <a:solidFill>
                            <a:schemeClr val="bg1"/>
                          </a:solidFill>
                          <a:latin typeface="Raleway" panose="020B0503030101060003" pitchFamily="34" charset="0"/>
                        </a:rPr>
                        <a:t>Bank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Not 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451170">
                <a:tc>
                  <a:txBody>
                    <a:bodyPr/>
                    <a:lstStyle/>
                    <a:p>
                      <a:r>
                        <a:rPr lang="en-PH" sz="1600" dirty="0">
                          <a:solidFill>
                            <a:schemeClr val="tx1"/>
                          </a:solidFill>
                          <a:latin typeface="Raleway" panose="020B0503030101060003" pitchFamily="34" charset="0"/>
                        </a:rPr>
                        <a:t>1 </a:t>
                      </a:r>
                      <a:r>
                        <a:rPr lang="en-PH" sz="1200" dirty="0">
                          <a:solidFill>
                            <a:schemeClr val="tx1"/>
                          </a:solidFill>
                          <a:latin typeface="Raleway" panose="020B0503030101060003" pitchFamily="34" charset="0"/>
                        </a:rPr>
                        <a:t>(has a bank account)</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61</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98</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369178">
                <a:tc>
                  <a:txBody>
                    <a:bodyPr/>
                    <a:lstStyle/>
                    <a:p>
                      <a:r>
                        <a:rPr lang="en-PH" sz="1600" dirty="0">
                          <a:solidFill>
                            <a:schemeClr val="tx1"/>
                          </a:solidFill>
                          <a:latin typeface="Raleway" panose="020B0503030101060003" pitchFamily="34" charset="0"/>
                        </a:rPr>
                        <a:t>0 </a:t>
                      </a:r>
                      <a:r>
                        <a:rPr lang="en-PH" sz="1050" dirty="0">
                          <a:solidFill>
                            <a:schemeClr val="tx1"/>
                          </a:solidFill>
                          <a:latin typeface="Raleway" panose="020B0503030101060003" pitchFamily="34" charset="0"/>
                        </a:rPr>
                        <a:t>(has no bank account)</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9</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39</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bl>
          </a:graphicData>
        </a:graphic>
      </p:graphicFrame>
      <p:pic>
        <p:nvPicPr>
          <p:cNvPr id="16" name="Picture 15">
            <a:extLst>
              <a:ext uri="{FF2B5EF4-FFF2-40B4-BE49-F238E27FC236}">
                <a16:creationId xmlns:a16="http://schemas.microsoft.com/office/drawing/2014/main" id="{247086D2-9723-407D-96C3-D40430BEDFE3}"/>
              </a:ext>
            </a:extLst>
          </p:cNvPr>
          <p:cNvPicPr>
            <a:picLocks noChangeAspect="1"/>
          </p:cNvPicPr>
          <p:nvPr/>
        </p:nvPicPr>
        <p:blipFill>
          <a:blip r:embed="rId4"/>
          <a:stretch>
            <a:fillRect/>
          </a:stretch>
        </p:blipFill>
        <p:spPr>
          <a:xfrm>
            <a:off x="1470686" y="1146872"/>
            <a:ext cx="3895725" cy="3381375"/>
          </a:xfrm>
          <a:prstGeom prst="rect">
            <a:avLst/>
          </a:prstGeom>
        </p:spPr>
      </p:pic>
      <p:pic>
        <p:nvPicPr>
          <p:cNvPr id="14" name="Picture 13">
            <a:extLst>
              <a:ext uri="{FF2B5EF4-FFF2-40B4-BE49-F238E27FC236}">
                <a16:creationId xmlns:a16="http://schemas.microsoft.com/office/drawing/2014/main" id="{479BE25E-DA27-40CD-AB21-7D265D3C85D4}"/>
              </a:ext>
            </a:extLst>
          </p:cNvPr>
          <p:cNvPicPr>
            <a:picLocks noChangeAspect="1"/>
          </p:cNvPicPr>
          <p:nvPr/>
        </p:nvPicPr>
        <p:blipFill rotWithShape="1">
          <a:blip r:embed="rId5"/>
          <a:srcRect l="4784" r="2732"/>
          <a:stretch/>
        </p:blipFill>
        <p:spPr>
          <a:xfrm>
            <a:off x="7000538" y="1146872"/>
            <a:ext cx="4032727" cy="3452043"/>
          </a:xfrm>
          <a:prstGeom prst="rect">
            <a:avLst/>
          </a:prstGeom>
        </p:spPr>
      </p:pic>
    </p:spTree>
    <p:extLst>
      <p:ext uri="{BB962C8B-B14F-4D97-AF65-F5344CB8AC3E}">
        <p14:creationId xmlns:p14="http://schemas.microsoft.com/office/powerpoint/2010/main" val="415977999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Employed</a:t>
            </a:r>
            <a:endParaRPr lang="en-PH" sz="4000" i="1" dirty="0">
              <a:solidFill>
                <a:schemeClr val="bg1"/>
              </a:solidFill>
              <a:latin typeface="Raleway Black" panose="020B0A03030101060003" pitchFamily="34" charset="0"/>
            </a:endParaRPr>
          </a:p>
        </p:txBody>
      </p:sp>
      <p:graphicFrame>
        <p:nvGraphicFramePr>
          <p:cNvPr id="10" name="Table 7">
            <a:extLst>
              <a:ext uri="{FF2B5EF4-FFF2-40B4-BE49-F238E27FC236}">
                <a16:creationId xmlns:a16="http://schemas.microsoft.com/office/drawing/2014/main" id="{C25ECE6D-3E52-4D9B-B66D-CF97E16CB6F3}"/>
              </a:ext>
            </a:extLst>
          </p:cNvPr>
          <p:cNvGraphicFramePr>
            <a:graphicFrameLocks noGrp="1"/>
          </p:cNvGraphicFramePr>
          <p:nvPr>
            <p:extLst>
              <p:ext uri="{D42A27DB-BD31-4B8C-83A1-F6EECF244321}">
                <p14:modId xmlns:p14="http://schemas.microsoft.com/office/powerpoint/2010/main" val="2456117300"/>
              </p:ext>
            </p:extLst>
          </p:nvPr>
        </p:nvGraphicFramePr>
        <p:xfrm>
          <a:off x="969400" y="4714488"/>
          <a:ext cx="4593200" cy="1396872"/>
        </p:xfrm>
        <a:graphic>
          <a:graphicData uri="http://schemas.openxmlformats.org/drawingml/2006/table">
            <a:tbl>
              <a:tblPr firstRow="1" bandRow="1">
                <a:tableStyleId>{00A15C55-8517-42AA-B614-E9B94910E393}</a:tableStyleId>
              </a:tblPr>
              <a:tblGrid>
                <a:gridCol w="1875603">
                  <a:extLst>
                    <a:ext uri="{9D8B030D-6E8A-4147-A177-3AD203B41FA5}">
                      <a16:colId xmlns:a16="http://schemas.microsoft.com/office/drawing/2014/main" val="3476402634"/>
                    </a:ext>
                  </a:extLst>
                </a:gridCol>
                <a:gridCol w="1399397">
                  <a:extLst>
                    <a:ext uri="{9D8B030D-6E8A-4147-A177-3AD203B41FA5}">
                      <a16:colId xmlns:a16="http://schemas.microsoft.com/office/drawing/2014/main" val="1539954032"/>
                    </a:ext>
                  </a:extLst>
                </a:gridCol>
                <a:gridCol w="1318200">
                  <a:extLst>
                    <a:ext uri="{9D8B030D-6E8A-4147-A177-3AD203B41FA5}">
                      <a16:colId xmlns:a16="http://schemas.microsoft.com/office/drawing/2014/main" val="2716404188"/>
                    </a:ext>
                  </a:extLst>
                </a:gridCol>
              </a:tblGrid>
              <a:tr h="576524">
                <a:tc>
                  <a:txBody>
                    <a:bodyPr/>
                    <a:lstStyle/>
                    <a:p>
                      <a:pPr algn="ctr"/>
                      <a:r>
                        <a:rPr lang="en-PH" sz="1400" dirty="0">
                          <a:solidFill>
                            <a:schemeClr val="bg1"/>
                          </a:solidFill>
                          <a:latin typeface="Raleway" panose="020B0503030101060003" pitchFamily="34" charset="0"/>
                        </a:rPr>
                        <a:t>Employed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Not 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451170">
                <a:tc>
                  <a:txBody>
                    <a:bodyPr/>
                    <a:lstStyle/>
                    <a:p>
                      <a:r>
                        <a:rPr lang="en-PH" sz="1600" dirty="0">
                          <a:solidFill>
                            <a:schemeClr val="tx1"/>
                          </a:solidFill>
                          <a:latin typeface="Raleway" panose="020B0503030101060003" pitchFamily="34" charset="0"/>
                        </a:rPr>
                        <a:t>1 </a:t>
                      </a:r>
                      <a:r>
                        <a:rPr lang="en-PH" sz="1200" dirty="0">
                          <a:solidFill>
                            <a:schemeClr val="tx1"/>
                          </a:solidFill>
                          <a:latin typeface="Raleway" panose="020B0503030101060003" pitchFamily="34" charset="0"/>
                        </a:rPr>
                        <a:t>(Is employed)</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56</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23</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369178">
                <a:tc>
                  <a:txBody>
                    <a:bodyPr/>
                    <a:lstStyle/>
                    <a:p>
                      <a:r>
                        <a:rPr lang="en-PH" sz="1800" dirty="0">
                          <a:solidFill>
                            <a:schemeClr val="tx1"/>
                          </a:solidFill>
                          <a:latin typeface="Raleway" panose="020B0503030101060003" pitchFamily="34" charset="0"/>
                        </a:rPr>
                        <a:t>0 </a:t>
                      </a:r>
                      <a:r>
                        <a:rPr lang="en-PH" sz="1100" dirty="0">
                          <a:solidFill>
                            <a:schemeClr val="tx1"/>
                          </a:solidFill>
                          <a:latin typeface="Raleway" panose="020B0503030101060003" pitchFamily="34" charset="0"/>
                        </a:rPr>
                        <a:t>(Is not employed)</a:t>
                      </a:r>
                      <a:endParaRPr lang="en-PH" sz="18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29</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99</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bl>
          </a:graphicData>
        </a:graphic>
      </p:graphicFrame>
      <p:graphicFrame>
        <p:nvGraphicFramePr>
          <p:cNvPr id="13" name="Table 7">
            <a:extLst>
              <a:ext uri="{FF2B5EF4-FFF2-40B4-BE49-F238E27FC236}">
                <a16:creationId xmlns:a16="http://schemas.microsoft.com/office/drawing/2014/main" id="{5AD5A94D-E94F-4CB3-B3FE-A557A66E7706}"/>
              </a:ext>
            </a:extLst>
          </p:cNvPr>
          <p:cNvGraphicFramePr>
            <a:graphicFrameLocks noGrp="1"/>
          </p:cNvGraphicFramePr>
          <p:nvPr>
            <p:extLst>
              <p:ext uri="{D42A27DB-BD31-4B8C-83A1-F6EECF244321}">
                <p14:modId xmlns:p14="http://schemas.microsoft.com/office/powerpoint/2010/main" val="1849781880"/>
              </p:ext>
            </p:extLst>
          </p:nvPr>
        </p:nvGraphicFramePr>
        <p:xfrm>
          <a:off x="6811205" y="4773218"/>
          <a:ext cx="4593200" cy="1396872"/>
        </p:xfrm>
        <a:graphic>
          <a:graphicData uri="http://schemas.openxmlformats.org/drawingml/2006/table">
            <a:tbl>
              <a:tblPr firstRow="1" bandRow="1">
                <a:tableStyleId>{00A15C55-8517-42AA-B614-E9B94910E393}</a:tableStyleId>
              </a:tblPr>
              <a:tblGrid>
                <a:gridCol w="1875603">
                  <a:extLst>
                    <a:ext uri="{9D8B030D-6E8A-4147-A177-3AD203B41FA5}">
                      <a16:colId xmlns:a16="http://schemas.microsoft.com/office/drawing/2014/main" val="3476402634"/>
                    </a:ext>
                  </a:extLst>
                </a:gridCol>
                <a:gridCol w="1399397">
                  <a:extLst>
                    <a:ext uri="{9D8B030D-6E8A-4147-A177-3AD203B41FA5}">
                      <a16:colId xmlns:a16="http://schemas.microsoft.com/office/drawing/2014/main" val="1539954032"/>
                    </a:ext>
                  </a:extLst>
                </a:gridCol>
                <a:gridCol w="1318200">
                  <a:extLst>
                    <a:ext uri="{9D8B030D-6E8A-4147-A177-3AD203B41FA5}">
                      <a16:colId xmlns:a16="http://schemas.microsoft.com/office/drawing/2014/main" val="2716404188"/>
                    </a:ext>
                  </a:extLst>
                </a:gridCol>
              </a:tblGrid>
              <a:tr h="576524">
                <a:tc>
                  <a:txBody>
                    <a:bodyPr/>
                    <a:lstStyle/>
                    <a:p>
                      <a:pPr algn="ctr"/>
                      <a:r>
                        <a:rPr lang="en-PH" sz="1400" dirty="0">
                          <a:solidFill>
                            <a:schemeClr val="bg1"/>
                          </a:solidFill>
                          <a:latin typeface="Raleway" panose="020B0503030101060003" pitchFamily="34" charset="0"/>
                        </a:rPr>
                        <a:t>Bank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Not 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451170">
                <a:tc>
                  <a:txBody>
                    <a:bodyPr/>
                    <a:lstStyle/>
                    <a:p>
                      <a:r>
                        <a:rPr lang="en-PH" sz="1600" dirty="0">
                          <a:solidFill>
                            <a:schemeClr val="tx1"/>
                          </a:solidFill>
                          <a:latin typeface="Raleway" panose="020B0503030101060003" pitchFamily="34" charset="0"/>
                        </a:rPr>
                        <a:t>1 </a:t>
                      </a:r>
                      <a:r>
                        <a:rPr lang="en-PH" sz="1200" dirty="0">
                          <a:solidFill>
                            <a:schemeClr val="tx1"/>
                          </a:solidFill>
                          <a:latin typeface="Raleway" panose="020B0503030101060003" pitchFamily="34" charset="0"/>
                        </a:rPr>
                        <a:t>(Is a bank customer)</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59</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20</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369178">
                <a:tc>
                  <a:txBody>
                    <a:bodyPr/>
                    <a:lstStyle/>
                    <a:p>
                      <a:r>
                        <a:rPr lang="en-PH" sz="1600" dirty="0">
                          <a:solidFill>
                            <a:schemeClr val="tx1"/>
                          </a:solidFill>
                          <a:latin typeface="Raleway" panose="020B0503030101060003" pitchFamily="34" charset="0"/>
                        </a:rPr>
                        <a:t>0 </a:t>
                      </a:r>
                      <a:r>
                        <a:rPr lang="en-PH" sz="1050" dirty="0">
                          <a:solidFill>
                            <a:schemeClr val="tx1"/>
                          </a:solidFill>
                          <a:latin typeface="Raleway" panose="020B0503030101060003" pitchFamily="34" charset="0"/>
                        </a:rPr>
                        <a:t>(Is not a bank customer)</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11</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117</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bl>
          </a:graphicData>
        </a:graphic>
      </p:graphicFrame>
      <p:pic>
        <p:nvPicPr>
          <p:cNvPr id="7" name="Picture 6">
            <a:extLst>
              <a:ext uri="{FF2B5EF4-FFF2-40B4-BE49-F238E27FC236}">
                <a16:creationId xmlns:a16="http://schemas.microsoft.com/office/drawing/2014/main" id="{61D261FF-4B86-426F-AE06-C42B98815111}"/>
              </a:ext>
            </a:extLst>
          </p:cNvPr>
          <p:cNvPicPr>
            <a:picLocks noChangeAspect="1"/>
          </p:cNvPicPr>
          <p:nvPr/>
        </p:nvPicPr>
        <p:blipFill>
          <a:blip r:embed="rId4"/>
          <a:stretch>
            <a:fillRect/>
          </a:stretch>
        </p:blipFill>
        <p:spPr>
          <a:xfrm>
            <a:off x="1438455" y="1032488"/>
            <a:ext cx="3984861" cy="3603212"/>
          </a:xfrm>
          <a:prstGeom prst="rect">
            <a:avLst/>
          </a:prstGeom>
        </p:spPr>
      </p:pic>
      <p:pic>
        <p:nvPicPr>
          <p:cNvPr id="11" name="Picture 10">
            <a:extLst>
              <a:ext uri="{FF2B5EF4-FFF2-40B4-BE49-F238E27FC236}">
                <a16:creationId xmlns:a16="http://schemas.microsoft.com/office/drawing/2014/main" id="{586730AC-8F70-4AE9-A982-6284C899C4BC}"/>
              </a:ext>
            </a:extLst>
          </p:cNvPr>
          <p:cNvPicPr>
            <a:picLocks noChangeAspect="1"/>
          </p:cNvPicPr>
          <p:nvPr/>
        </p:nvPicPr>
        <p:blipFill>
          <a:blip r:embed="rId5"/>
          <a:stretch>
            <a:fillRect/>
          </a:stretch>
        </p:blipFill>
        <p:spPr>
          <a:xfrm>
            <a:off x="7116302" y="1032488"/>
            <a:ext cx="4082897" cy="3603212"/>
          </a:xfrm>
          <a:prstGeom prst="rect">
            <a:avLst/>
          </a:prstGeom>
        </p:spPr>
      </p:pic>
    </p:spTree>
    <p:extLst>
      <p:ext uri="{BB962C8B-B14F-4D97-AF65-F5344CB8AC3E}">
        <p14:creationId xmlns:p14="http://schemas.microsoft.com/office/powerpoint/2010/main" val="33373880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959502" y="304255"/>
            <a:ext cx="50574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Added Discussion</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Accuracy when Age and Gender have added</a:t>
            </a:r>
            <a:endParaRPr lang="en-PH" sz="4000" i="1" dirty="0">
              <a:solidFill>
                <a:schemeClr val="bg1"/>
              </a:solidFill>
              <a:latin typeface="Raleway Black" panose="020B0A03030101060003" pitchFamily="34" charset="0"/>
            </a:endParaRPr>
          </a:p>
        </p:txBody>
      </p:sp>
      <p:pic>
        <p:nvPicPr>
          <p:cNvPr id="14338" name="Picture 2">
            <a:extLst>
              <a:ext uri="{FF2B5EF4-FFF2-40B4-BE49-F238E27FC236}">
                <a16:creationId xmlns:a16="http://schemas.microsoft.com/office/drawing/2014/main" id="{3E0242B9-D722-4AB6-BC11-7F3348D07F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357"/>
          <a:stretch/>
        </p:blipFill>
        <p:spPr bwMode="auto">
          <a:xfrm>
            <a:off x="2437289" y="2630905"/>
            <a:ext cx="7845151" cy="1596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197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959502" y="304255"/>
            <a:ext cx="50574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Added Discussion</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Accuracy when Gender was added</a:t>
            </a:r>
            <a:endParaRPr lang="en-PH" sz="4000" i="1" dirty="0">
              <a:solidFill>
                <a:schemeClr val="bg1"/>
              </a:solidFill>
              <a:latin typeface="Raleway Black" panose="020B0A03030101060003" pitchFamily="34" charset="0"/>
            </a:endParaRPr>
          </a:p>
        </p:txBody>
      </p:sp>
      <p:pic>
        <p:nvPicPr>
          <p:cNvPr id="17410" name="Picture 2">
            <a:extLst>
              <a:ext uri="{FF2B5EF4-FFF2-40B4-BE49-F238E27FC236}">
                <a16:creationId xmlns:a16="http://schemas.microsoft.com/office/drawing/2014/main" id="{2B8C650C-50A4-4B35-A28F-49B066A485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639" b="72554"/>
          <a:stretch/>
        </p:blipFill>
        <p:spPr bwMode="auto">
          <a:xfrm>
            <a:off x="1888542" y="2496672"/>
            <a:ext cx="8414916" cy="164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398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178" name="Picture 177">
            <a:extLst>
              <a:ext uri="{FF2B5EF4-FFF2-40B4-BE49-F238E27FC236}">
                <a16:creationId xmlns:a16="http://schemas.microsoft.com/office/drawing/2014/main" id="{6267CAAF-DD50-4C95-86E0-9CB11093A0D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359" y="-41750"/>
            <a:ext cx="8773488" cy="5848992"/>
          </a:xfrm>
          <a:prstGeom prst="rect">
            <a:avLst/>
          </a:prstGeom>
        </p:spPr>
      </p:pic>
      <p:pic>
        <p:nvPicPr>
          <p:cNvPr id="177" name="Picture 176">
            <a:extLst>
              <a:ext uri="{FF2B5EF4-FFF2-40B4-BE49-F238E27FC236}">
                <a16:creationId xmlns:a16="http://schemas.microsoft.com/office/drawing/2014/main" id="{D22C0FC1-16A5-48AF-A14C-FF8A50599B0C}"/>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3298916" y="926684"/>
            <a:ext cx="8923430" cy="5948953"/>
          </a:xfrm>
          <a:prstGeom prst="rect">
            <a:avLst/>
          </a:prstGeom>
        </p:spPr>
      </p:pic>
      <p:grpSp>
        <p:nvGrpSpPr>
          <p:cNvPr id="192" name="Group 191">
            <a:extLst>
              <a:ext uri="{FF2B5EF4-FFF2-40B4-BE49-F238E27FC236}">
                <a16:creationId xmlns:a16="http://schemas.microsoft.com/office/drawing/2014/main" id="{1BABFC6B-E49E-41F9-A34E-676085072894}"/>
              </a:ext>
            </a:extLst>
          </p:cNvPr>
          <p:cNvGrpSpPr/>
          <p:nvPr/>
        </p:nvGrpSpPr>
        <p:grpSpPr>
          <a:xfrm>
            <a:off x="1238250" y="232218"/>
            <a:ext cx="9715500" cy="6393563"/>
            <a:chOff x="1466491" y="204016"/>
            <a:chExt cx="9715500" cy="6393563"/>
          </a:xfrm>
        </p:grpSpPr>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54D6C20F-CA2B-43E0-8508-BF37C7BE7998}"/>
                </a:ext>
              </a:extLst>
            </p:cNvPr>
            <p:cNvSpPr/>
            <p:nvPr/>
          </p:nvSpPr>
          <p:spPr>
            <a:xfrm>
              <a:off x="1466491" y="623436"/>
              <a:ext cx="9715500" cy="5524500"/>
            </a:xfrm>
            <a:prstGeom prst="roundRect">
              <a:avLst>
                <a:gd name="adj" fmla="val 10230"/>
              </a:avLst>
            </a:prstGeom>
            <a:solidFill>
              <a:srgbClr val="F2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0" name="TextBox 149">
              <a:extLst>
                <a:ext uri="{FF2B5EF4-FFF2-40B4-BE49-F238E27FC236}">
                  <a16:creationId xmlns:a16="http://schemas.microsoft.com/office/drawing/2014/main" id="{F331A2FE-5540-442C-B95F-A4499739CC1E}"/>
                </a:ext>
              </a:extLst>
            </p:cNvPr>
            <p:cNvSpPr txBox="1"/>
            <p:nvPr/>
          </p:nvSpPr>
          <p:spPr>
            <a:xfrm>
              <a:off x="6015430" y="1328286"/>
              <a:ext cx="4271211" cy="1374774"/>
            </a:xfrm>
            <a:prstGeom prst="rect">
              <a:avLst/>
            </a:prstGeom>
            <a:noFill/>
          </p:spPr>
          <p:txBody>
            <a:bodyPr wrap="square" rtlCol="0">
              <a:spAutoFit/>
            </a:bodyPr>
            <a:lstStyle/>
            <a:p>
              <a:endParaRPr lang="en-PH" dirty="0"/>
            </a:p>
          </p:txBody>
        </p:sp>
        <p:cxnSp>
          <p:nvCxnSpPr>
            <p:cNvPr id="153" name="Straight Connector 152">
              <a:extLst>
                <a:ext uri="{FF2B5EF4-FFF2-40B4-BE49-F238E27FC236}">
                  <a16:creationId xmlns:a16="http://schemas.microsoft.com/office/drawing/2014/main" id="{4FF38881-EEC3-46F8-9084-84D50D338AAD}"/>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E5AEC47C-FF31-4EF8-B9DF-686973ACFAF1}"/>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2" name="Rectangle: Rounded Corners 161">
              <a:extLst>
                <a:ext uri="{FF2B5EF4-FFF2-40B4-BE49-F238E27FC236}">
                  <a16:creationId xmlns:a16="http://schemas.microsoft.com/office/drawing/2014/main" id="{CDF91FA2-27B9-4A01-9469-A4F66C1F0F9C}"/>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3" name="Rectangle: Rounded Corners 162">
              <a:extLst>
                <a:ext uri="{FF2B5EF4-FFF2-40B4-BE49-F238E27FC236}">
                  <a16:creationId xmlns:a16="http://schemas.microsoft.com/office/drawing/2014/main" id="{B25B4847-769B-4B9B-8C85-42B15D6BA7E8}"/>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4" name="Rectangle: Rounded Corners 163">
              <a:extLst>
                <a:ext uri="{FF2B5EF4-FFF2-40B4-BE49-F238E27FC236}">
                  <a16:creationId xmlns:a16="http://schemas.microsoft.com/office/drawing/2014/main" id="{D337DBB0-6996-404D-AF8B-64FEA24AE73F}"/>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6" name="TextBox 165">
              <a:extLst>
                <a:ext uri="{FF2B5EF4-FFF2-40B4-BE49-F238E27FC236}">
                  <a16:creationId xmlns:a16="http://schemas.microsoft.com/office/drawing/2014/main" id="{87004299-3A7C-4C7B-BA1D-1079EBFAAC44}"/>
                </a:ext>
              </a:extLst>
            </p:cNvPr>
            <p:cNvSpPr txBox="1"/>
            <p:nvPr/>
          </p:nvSpPr>
          <p:spPr>
            <a:xfrm>
              <a:off x="2325124" y="907896"/>
              <a:ext cx="4128376" cy="769441"/>
            </a:xfrm>
            <a:prstGeom prst="rect">
              <a:avLst/>
            </a:prstGeom>
            <a:noFill/>
          </p:spPr>
          <p:txBody>
            <a:bodyPr wrap="square" rtlCol="0">
              <a:spAutoFit/>
            </a:bodyPr>
            <a:lstStyle/>
            <a:p>
              <a:r>
                <a:rPr lang="en-PH" sz="4400" dirty="0">
                  <a:latin typeface="Raleway Black" panose="020B0A03030101060003" pitchFamily="34" charset="0"/>
                </a:rPr>
                <a:t>Credit Card</a:t>
              </a:r>
            </a:p>
          </p:txBody>
        </p:sp>
        <p:sp>
          <p:nvSpPr>
            <p:cNvPr id="167" name="Parallelogram 11">
              <a:extLst>
                <a:ext uri="{FF2B5EF4-FFF2-40B4-BE49-F238E27FC236}">
                  <a16:creationId xmlns:a16="http://schemas.microsoft.com/office/drawing/2014/main" id="{B2A488C6-D1D1-492F-82DD-448C299599E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8" name="Parallelogram 14">
              <a:extLst>
                <a:ext uri="{FF2B5EF4-FFF2-40B4-BE49-F238E27FC236}">
                  <a16:creationId xmlns:a16="http://schemas.microsoft.com/office/drawing/2014/main" id="{B4D60CF7-EE64-4B62-82C9-05B894E2BBEE}"/>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9" name="TextBox 168">
              <a:extLst>
                <a:ext uri="{FF2B5EF4-FFF2-40B4-BE49-F238E27FC236}">
                  <a16:creationId xmlns:a16="http://schemas.microsoft.com/office/drawing/2014/main" id="{753771C2-F0A0-4749-9E18-0219831C6049}"/>
                </a:ext>
              </a:extLst>
            </p:cNvPr>
            <p:cNvSpPr txBox="1"/>
            <p:nvPr/>
          </p:nvSpPr>
          <p:spPr>
            <a:xfrm>
              <a:off x="2354335" y="1747025"/>
              <a:ext cx="8249497" cy="3170099"/>
            </a:xfrm>
            <a:prstGeom prst="rect">
              <a:avLst/>
            </a:prstGeom>
            <a:noFill/>
          </p:spPr>
          <p:txBody>
            <a:bodyPr wrap="square" rtlCol="0">
              <a:spAutoFit/>
            </a:bodyPr>
            <a:lstStyle/>
            <a:p>
              <a:pPr algn="just"/>
              <a:r>
                <a:rPr lang="en-US" sz="3200" dirty="0">
                  <a:solidFill>
                    <a:schemeClr val="bg1"/>
                  </a:solidFill>
                  <a:latin typeface="Raleway" panose="020B0503030101060003" pitchFamily="34" charset="0"/>
                </a:rPr>
                <a:t>	</a:t>
              </a:r>
              <a:r>
                <a:rPr lang="en-US" sz="4000" dirty="0">
                  <a:solidFill>
                    <a:schemeClr val="bg1"/>
                  </a:solidFill>
                  <a:latin typeface="Raleway" panose="020B0503030101060003" pitchFamily="34" charset="0"/>
                </a:rPr>
                <a:t>Used by the card holders to purchase goods and services that accept cards as payment by borrowing funds from banks or other similar services.</a:t>
              </a:r>
              <a:endParaRPr lang="en-PH" dirty="0"/>
            </a:p>
          </p:txBody>
        </p:sp>
        <p:sp>
          <p:nvSpPr>
            <p:cNvPr id="170" name="Oval 169">
              <a:extLst>
                <a:ext uri="{FF2B5EF4-FFF2-40B4-BE49-F238E27FC236}">
                  <a16:creationId xmlns:a16="http://schemas.microsoft.com/office/drawing/2014/main" id="{CB35FDD1-E6F2-40EC-B2C8-5ABF6EB63739}"/>
                </a:ext>
              </a:extLst>
            </p:cNvPr>
            <p:cNvSpPr/>
            <p:nvPr/>
          </p:nvSpPr>
          <p:spPr>
            <a:xfrm>
              <a:off x="2727936" y="1819362"/>
              <a:ext cx="583588" cy="563211"/>
            </a:xfrm>
            <a:prstGeom prst="ellipse">
              <a:avLst/>
            </a:prstGeom>
            <a:solidFill>
              <a:srgbClr val="FEC657"/>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1" name="Oval 170">
              <a:extLst>
                <a:ext uri="{FF2B5EF4-FFF2-40B4-BE49-F238E27FC236}">
                  <a16:creationId xmlns:a16="http://schemas.microsoft.com/office/drawing/2014/main" id="{8DCC911C-1504-4660-A9E1-FD10197A23C8}"/>
                </a:ext>
              </a:extLst>
            </p:cNvPr>
            <p:cNvSpPr/>
            <p:nvPr/>
          </p:nvSpPr>
          <p:spPr>
            <a:xfrm>
              <a:off x="2354335" y="1808603"/>
              <a:ext cx="583588" cy="563211"/>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Tree>
    <p:extLst>
      <p:ext uri="{BB962C8B-B14F-4D97-AF65-F5344CB8AC3E}">
        <p14:creationId xmlns:p14="http://schemas.microsoft.com/office/powerpoint/2010/main" val="309880852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959502" y="304255"/>
            <a:ext cx="50574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Added Discussion</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Accuracy when Age was added</a:t>
            </a:r>
            <a:endParaRPr lang="en-PH" sz="4000" i="1" dirty="0">
              <a:solidFill>
                <a:schemeClr val="bg1"/>
              </a:solidFill>
              <a:latin typeface="Raleway Black" panose="020B0A03030101060003" pitchFamily="34" charset="0"/>
            </a:endParaRPr>
          </a:p>
        </p:txBody>
      </p:sp>
      <p:pic>
        <p:nvPicPr>
          <p:cNvPr id="16388" name="Picture 4">
            <a:extLst>
              <a:ext uri="{FF2B5EF4-FFF2-40B4-BE49-F238E27FC236}">
                <a16:creationId xmlns:a16="http://schemas.microsoft.com/office/drawing/2014/main" id="{87D64B1D-7ABD-4860-A04D-82F28809F0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863" r="28364" b="68621"/>
          <a:stretch/>
        </p:blipFill>
        <p:spPr bwMode="auto">
          <a:xfrm>
            <a:off x="1806409" y="2732168"/>
            <a:ext cx="8579181" cy="163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06685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715689" y="304255"/>
            <a:ext cx="47606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Snippet of Codes</a:t>
            </a:r>
            <a:endParaRPr lang="en-PH" sz="4000" b="1" dirty="0">
              <a:solidFill>
                <a:schemeClr val="bg1"/>
              </a:solidFill>
              <a:latin typeface="Raleway Black" panose="020B0A03030101060003" pitchFamily="34" charset="0"/>
            </a:endParaRPr>
          </a:p>
        </p:txBody>
      </p:sp>
      <p:pic>
        <p:nvPicPr>
          <p:cNvPr id="4098" name="Picture 2">
            <a:extLst>
              <a:ext uri="{FF2B5EF4-FFF2-40B4-BE49-F238E27FC236}">
                <a16:creationId xmlns:a16="http://schemas.microsoft.com/office/drawing/2014/main" id="{AF8FC44D-E770-4CE9-B212-0B50D4FE4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868" y="2371474"/>
            <a:ext cx="8510264" cy="21150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3898B2E-E438-49B9-A85B-5FBD20BF042F}"/>
              </a:ext>
            </a:extLst>
          </p:cNvPr>
          <p:cNvSpPr txBox="1"/>
          <p:nvPr/>
        </p:nvSpPr>
        <p:spPr>
          <a:xfrm>
            <a:off x="4308216" y="4558065"/>
            <a:ext cx="5057762" cy="584775"/>
          </a:xfrm>
          <a:prstGeom prst="rect">
            <a:avLst/>
          </a:prstGeom>
          <a:noFill/>
        </p:spPr>
        <p:txBody>
          <a:bodyPr wrap="square">
            <a:spAutoFit/>
          </a:bodyPr>
          <a:lstStyle/>
          <a:p>
            <a:r>
              <a:rPr lang="en-US" sz="3200" i="1" dirty="0">
                <a:solidFill>
                  <a:schemeClr val="bg1"/>
                </a:solidFill>
                <a:latin typeface="Raleway" panose="020B0503030101060003" pitchFamily="34" charset="0"/>
              </a:rPr>
              <a:t> Important libraries</a:t>
            </a:r>
            <a:endParaRPr lang="en-PH" sz="3200" i="1" dirty="0">
              <a:solidFill>
                <a:schemeClr val="bg1"/>
              </a:solidFill>
              <a:latin typeface="Raleway" panose="020B0503030101060003" pitchFamily="34" charset="0"/>
            </a:endParaRPr>
          </a:p>
        </p:txBody>
      </p:sp>
    </p:spTree>
    <p:extLst>
      <p:ext uri="{BB962C8B-B14F-4D97-AF65-F5344CB8AC3E}">
        <p14:creationId xmlns:p14="http://schemas.microsoft.com/office/powerpoint/2010/main" val="241781616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715689" y="304255"/>
            <a:ext cx="47606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Snippet of Codes</a:t>
            </a:r>
            <a:endParaRPr lang="en-PH" sz="4000" b="1" dirty="0">
              <a:solidFill>
                <a:schemeClr val="bg1"/>
              </a:solidFill>
              <a:latin typeface="Raleway Black" panose="020B0A03030101060003" pitchFamily="34" charset="0"/>
            </a:endParaRPr>
          </a:p>
        </p:txBody>
      </p:sp>
      <p:sp>
        <p:nvSpPr>
          <p:cNvPr id="12" name="TextBox 11">
            <a:extLst>
              <a:ext uri="{FF2B5EF4-FFF2-40B4-BE49-F238E27FC236}">
                <a16:creationId xmlns:a16="http://schemas.microsoft.com/office/drawing/2014/main" id="{43898B2E-E438-49B9-A85B-5FBD20BF042F}"/>
              </a:ext>
            </a:extLst>
          </p:cNvPr>
          <p:cNvSpPr txBox="1"/>
          <p:nvPr/>
        </p:nvSpPr>
        <p:spPr>
          <a:xfrm>
            <a:off x="3285371" y="4676401"/>
            <a:ext cx="6350195" cy="584775"/>
          </a:xfrm>
          <a:prstGeom prst="rect">
            <a:avLst/>
          </a:prstGeom>
          <a:noFill/>
        </p:spPr>
        <p:txBody>
          <a:bodyPr wrap="square">
            <a:spAutoFit/>
          </a:bodyPr>
          <a:lstStyle/>
          <a:p>
            <a:r>
              <a:rPr lang="en-US" sz="3200" i="1" dirty="0">
                <a:solidFill>
                  <a:schemeClr val="bg1"/>
                </a:solidFill>
                <a:latin typeface="Raleway" panose="020B0503030101060003" pitchFamily="34" charset="0"/>
              </a:rPr>
              <a:t>Read CSV, Features and Target</a:t>
            </a:r>
            <a:endParaRPr lang="en-PH" sz="3200" i="1" dirty="0">
              <a:solidFill>
                <a:schemeClr val="bg1"/>
              </a:solidFill>
              <a:latin typeface="Raleway" panose="020B0503030101060003" pitchFamily="34" charset="0"/>
            </a:endParaRPr>
          </a:p>
        </p:txBody>
      </p:sp>
      <p:pic>
        <p:nvPicPr>
          <p:cNvPr id="5122" name="Picture 2">
            <a:extLst>
              <a:ext uri="{FF2B5EF4-FFF2-40B4-BE49-F238E27FC236}">
                <a16:creationId xmlns:a16="http://schemas.microsoft.com/office/drawing/2014/main" id="{FE33A072-CB50-478C-9E82-7564B1A57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894" y="2299935"/>
            <a:ext cx="9970211" cy="223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15438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715689" y="304255"/>
            <a:ext cx="47606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Snippet of Codes</a:t>
            </a:r>
            <a:endParaRPr lang="en-PH" sz="4000" b="1" dirty="0">
              <a:solidFill>
                <a:schemeClr val="bg1"/>
              </a:solidFill>
              <a:latin typeface="Raleway Black" panose="020B0A03030101060003" pitchFamily="34" charset="0"/>
            </a:endParaRPr>
          </a:p>
        </p:txBody>
      </p:sp>
      <p:sp>
        <p:nvSpPr>
          <p:cNvPr id="12" name="TextBox 11">
            <a:extLst>
              <a:ext uri="{FF2B5EF4-FFF2-40B4-BE49-F238E27FC236}">
                <a16:creationId xmlns:a16="http://schemas.microsoft.com/office/drawing/2014/main" id="{43898B2E-E438-49B9-A85B-5FBD20BF042F}"/>
              </a:ext>
            </a:extLst>
          </p:cNvPr>
          <p:cNvSpPr txBox="1"/>
          <p:nvPr/>
        </p:nvSpPr>
        <p:spPr>
          <a:xfrm>
            <a:off x="4492638" y="4920251"/>
            <a:ext cx="2698334" cy="584775"/>
          </a:xfrm>
          <a:prstGeom prst="rect">
            <a:avLst/>
          </a:prstGeom>
          <a:noFill/>
        </p:spPr>
        <p:txBody>
          <a:bodyPr wrap="square">
            <a:spAutoFit/>
          </a:bodyPr>
          <a:lstStyle/>
          <a:p>
            <a:r>
              <a:rPr lang="en-US" sz="3200" i="1" dirty="0">
                <a:solidFill>
                  <a:schemeClr val="bg1"/>
                </a:solidFill>
                <a:latin typeface="Raleway" panose="020B0503030101060003" pitchFamily="34" charset="0"/>
              </a:rPr>
              <a:t>Data Splitting</a:t>
            </a:r>
            <a:endParaRPr lang="en-PH" sz="3200" i="1" dirty="0">
              <a:solidFill>
                <a:schemeClr val="bg1"/>
              </a:solidFill>
              <a:latin typeface="Raleway" panose="020B0503030101060003" pitchFamily="34" charset="0"/>
            </a:endParaRPr>
          </a:p>
        </p:txBody>
      </p:sp>
      <p:pic>
        <p:nvPicPr>
          <p:cNvPr id="6146" name="Picture 2">
            <a:extLst>
              <a:ext uri="{FF2B5EF4-FFF2-40B4-BE49-F238E27FC236}">
                <a16:creationId xmlns:a16="http://schemas.microsoft.com/office/drawing/2014/main" id="{FBA19D1C-07B6-4920-9FCC-75245B7B2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962" y="2083690"/>
            <a:ext cx="9784073" cy="269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19284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715689" y="304255"/>
            <a:ext cx="47606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Snippet of Codes</a:t>
            </a:r>
            <a:endParaRPr lang="en-PH" sz="4000" b="1" dirty="0">
              <a:solidFill>
                <a:schemeClr val="bg1"/>
              </a:solidFill>
              <a:latin typeface="Raleway Black" panose="020B0A03030101060003" pitchFamily="34" charset="0"/>
            </a:endParaRPr>
          </a:p>
        </p:txBody>
      </p:sp>
      <p:sp>
        <p:nvSpPr>
          <p:cNvPr id="12" name="TextBox 11">
            <a:extLst>
              <a:ext uri="{FF2B5EF4-FFF2-40B4-BE49-F238E27FC236}">
                <a16:creationId xmlns:a16="http://schemas.microsoft.com/office/drawing/2014/main" id="{43898B2E-E438-49B9-A85B-5FBD20BF042F}"/>
              </a:ext>
            </a:extLst>
          </p:cNvPr>
          <p:cNvSpPr txBox="1"/>
          <p:nvPr/>
        </p:nvSpPr>
        <p:spPr>
          <a:xfrm>
            <a:off x="3946356" y="4848899"/>
            <a:ext cx="4090739" cy="584775"/>
          </a:xfrm>
          <a:prstGeom prst="rect">
            <a:avLst/>
          </a:prstGeom>
          <a:noFill/>
        </p:spPr>
        <p:txBody>
          <a:bodyPr wrap="square">
            <a:spAutoFit/>
          </a:bodyPr>
          <a:lstStyle/>
          <a:p>
            <a:r>
              <a:rPr lang="en-US" sz="3200" i="1" dirty="0">
                <a:solidFill>
                  <a:schemeClr val="bg1"/>
                </a:solidFill>
                <a:latin typeface="Raleway" panose="020B0503030101060003" pitchFamily="34" charset="0"/>
              </a:rPr>
              <a:t>Model and Prediction</a:t>
            </a:r>
            <a:endParaRPr lang="en-PH" sz="3200" i="1" dirty="0">
              <a:solidFill>
                <a:schemeClr val="bg1"/>
              </a:solidFill>
              <a:latin typeface="Raleway" panose="020B0503030101060003" pitchFamily="34" charset="0"/>
            </a:endParaRPr>
          </a:p>
        </p:txBody>
      </p:sp>
      <p:pic>
        <p:nvPicPr>
          <p:cNvPr id="7170" name="Picture 2">
            <a:extLst>
              <a:ext uri="{FF2B5EF4-FFF2-40B4-BE49-F238E27FC236}">
                <a16:creationId xmlns:a16="http://schemas.microsoft.com/office/drawing/2014/main" id="{D4BB83D6-3EBE-443F-9DC2-19FF3DC65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7888" y="2242901"/>
            <a:ext cx="6236222" cy="231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18650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715689" y="304255"/>
            <a:ext cx="47606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Snippet of Codes</a:t>
            </a:r>
            <a:endParaRPr lang="en-PH" sz="4000" b="1" dirty="0">
              <a:solidFill>
                <a:schemeClr val="bg1"/>
              </a:solidFill>
              <a:latin typeface="Raleway Black" panose="020B0A03030101060003" pitchFamily="34" charset="0"/>
            </a:endParaRPr>
          </a:p>
        </p:txBody>
      </p:sp>
      <p:sp>
        <p:nvSpPr>
          <p:cNvPr id="12" name="TextBox 11">
            <a:extLst>
              <a:ext uri="{FF2B5EF4-FFF2-40B4-BE49-F238E27FC236}">
                <a16:creationId xmlns:a16="http://schemas.microsoft.com/office/drawing/2014/main" id="{43898B2E-E438-49B9-A85B-5FBD20BF042F}"/>
              </a:ext>
            </a:extLst>
          </p:cNvPr>
          <p:cNvSpPr txBox="1"/>
          <p:nvPr/>
        </p:nvSpPr>
        <p:spPr>
          <a:xfrm>
            <a:off x="3817592" y="4848899"/>
            <a:ext cx="4299285" cy="584775"/>
          </a:xfrm>
          <a:prstGeom prst="rect">
            <a:avLst/>
          </a:prstGeom>
          <a:noFill/>
        </p:spPr>
        <p:txBody>
          <a:bodyPr wrap="square">
            <a:spAutoFit/>
          </a:bodyPr>
          <a:lstStyle/>
          <a:p>
            <a:r>
              <a:rPr lang="en-US" sz="3200" i="1" dirty="0">
                <a:solidFill>
                  <a:schemeClr val="bg1"/>
                </a:solidFill>
                <a:latin typeface="Raleway" panose="020B0503030101060003" pitchFamily="34" charset="0"/>
              </a:rPr>
              <a:t>Getting the accuracy</a:t>
            </a:r>
            <a:endParaRPr lang="en-PH" sz="3200" i="1" dirty="0">
              <a:solidFill>
                <a:schemeClr val="bg1"/>
              </a:solidFill>
              <a:latin typeface="Raleway" panose="020B0503030101060003" pitchFamily="34" charset="0"/>
            </a:endParaRPr>
          </a:p>
        </p:txBody>
      </p:sp>
      <p:pic>
        <p:nvPicPr>
          <p:cNvPr id="8194" name="Picture 2">
            <a:extLst>
              <a:ext uri="{FF2B5EF4-FFF2-40B4-BE49-F238E27FC236}">
                <a16:creationId xmlns:a16="http://schemas.microsoft.com/office/drawing/2014/main" id="{3BFD967B-94E6-4A76-8C6C-A1F473065C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187" y="1818307"/>
            <a:ext cx="7105623" cy="2621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340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369F1AC6-91B4-474C-9538-9423D23C9112}"/>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a:off x="-3969" y="1796744"/>
            <a:ext cx="7591884" cy="5061256"/>
          </a:xfrm>
          <a:prstGeom prst="rect">
            <a:avLst/>
          </a:prstGeom>
        </p:spPr>
      </p:pic>
      <p:pic>
        <p:nvPicPr>
          <p:cNvPr id="48" name="Picture 47">
            <a:extLst>
              <a:ext uri="{FF2B5EF4-FFF2-40B4-BE49-F238E27FC236}">
                <a16:creationId xmlns:a16="http://schemas.microsoft.com/office/drawing/2014/main" id="{AB8F64F4-6E3D-4197-8269-DB59C1FF902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rot="16200000">
            <a:off x="5886478" y="1261105"/>
            <a:ext cx="7566627" cy="5044418"/>
          </a:xfrm>
          <a:prstGeom prst="rect">
            <a:avLst/>
          </a:prstGeom>
        </p:spPr>
      </p:pic>
      <p:grpSp>
        <p:nvGrpSpPr>
          <p:cNvPr id="10" name="Group 9">
            <a:extLst>
              <a:ext uri="{FF2B5EF4-FFF2-40B4-BE49-F238E27FC236}">
                <a16:creationId xmlns:a16="http://schemas.microsoft.com/office/drawing/2014/main" id="{EABB1BF1-F7B1-4D51-A523-DC7ADD4BE836}"/>
              </a:ext>
            </a:extLst>
          </p:cNvPr>
          <p:cNvGrpSpPr/>
          <p:nvPr/>
        </p:nvGrpSpPr>
        <p:grpSpPr>
          <a:xfrm>
            <a:off x="4060136" y="1204651"/>
            <a:ext cx="4071728" cy="4448697"/>
            <a:chOff x="3837030" y="962525"/>
            <a:chExt cx="4071728" cy="4448697"/>
          </a:xfrm>
        </p:grpSpPr>
        <p:grpSp>
          <p:nvGrpSpPr>
            <p:cNvPr id="17" name="Google Shape;556;p24">
              <a:extLst>
                <a:ext uri="{FF2B5EF4-FFF2-40B4-BE49-F238E27FC236}">
                  <a16:creationId xmlns:a16="http://schemas.microsoft.com/office/drawing/2014/main" id="{B390713D-9D25-42ED-87E7-F663B3D3D069}"/>
                </a:ext>
              </a:extLst>
            </p:cNvPr>
            <p:cNvGrpSpPr/>
            <p:nvPr/>
          </p:nvGrpSpPr>
          <p:grpSpPr>
            <a:xfrm>
              <a:off x="3837030" y="962525"/>
              <a:ext cx="4071728" cy="4448697"/>
              <a:chOff x="2768474" y="949849"/>
              <a:chExt cx="2944752" cy="3170450"/>
            </a:xfrm>
          </p:grpSpPr>
          <p:sp>
            <p:nvSpPr>
              <p:cNvPr id="18" name="Google Shape;557;p24">
                <a:extLst>
                  <a:ext uri="{FF2B5EF4-FFF2-40B4-BE49-F238E27FC236}">
                    <a16:creationId xmlns:a16="http://schemas.microsoft.com/office/drawing/2014/main" id="{862D3DB6-5B5D-456F-B8C3-B37C87BAF955}"/>
                  </a:ext>
                </a:extLst>
              </p:cNvPr>
              <p:cNvSpPr/>
              <p:nvPr/>
            </p:nvSpPr>
            <p:spPr>
              <a:xfrm rot="5400000">
                <a:off x="2768474" y="949849"/>
                <a:ext cx="1706700" cy="1706700"/>
              </a:xfrm>
              <a:prstGeom prst="teardrop">
                <a:avLst>
                  <a:gd name="adj" fmla="val 100000"/>
                </a:avLst>
              </a:prstGeom>
              <a:solidFill>
                <a:schemeClr val="bg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Google Shape;558;p24">
                <a:extLst>
                  <a:ext uri="{FF2B5EF4-FFF2-40B4-BE49-F238E27FC236}">
                    <a16:creationId xmlns:a16="http://schemas.microsoft.com/office/drawing/2014/main" id="{26E34A31-CB66-4E88-A7B2-E7B2C96FD012}"/>
                  </a:ext>
                </a:extLst>
              </p:cNvPr>
              <p:cNvSpPr/>
              <p:nvPr/>
            </p:nvSpPr>
            <p:spPr>
              <a:xfrm rot="5400000" flipH="1">
                <a:off x="3109874" y="2754999"/>
                <a:ext cx="1365300" cy="1365300"/>
              </a:xfrm>
              <a:prstGeom prst="teardrop">
                <a:avLst>
                  <a:gd name="adj" fmla="val 100000"/>
                </a:avLst>
              </a:prstGeom>
              <a:solidFill>
                <a:schemeClr val="bg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559;p24">
                <a:extLst>
                  <a:ext uri="{FF2B5EF4-FFF2-40B4-BE49-F238E27FC236}">
                    <a16:creationId xmlns:a16="http://schemas.microsoft.com/office/drawing/2014/main" id="{A174F597-03F0-4A20-9F2F-E87BAFFCD4E6}"/>
                  </a:ext>
                </a:extLst>
              </p:cNvPr>
              <p:cNvSpPr/>
              <p:nvPr/>
            </p:nvSpPr>
            <p:spPr>
              <a:xfrm rot="10800000">
                <a:off x="4573417" y="1713349"/>
                <a:ext cx="943200" cy="943200"/>
              </a:xfrm>
              <a:prstGeom prst="teardrop">
                <a:avLst>
                  <a:gd name="adj" fmla="val 100000"/>
                </a:avLst>
              </a:prstGeom>
              <a:solidFill>
                <a:schemeClr val="bg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Google Shape;560;p24">
                <a:extLst>
                  <a:ext uri="{FF2B5EF4-FFF2-40B4-BE49-F238E27FC236}">
                    <a16:creationId xmlns:a16="http://schemas.microsoft.com/office/drawing/2014/main" id="{71748B93-EB26-49CC-9CE4-21747516E692}"/>
                  </a:ext>
                </a:extLst>
              </p:cNvPr>
              <p:cNvSpPr/>
              <p:nvPr/>
            </p:nvSpPr>
            <p:spPr>
              <a:xfrm flipH="1">
                <a:off x="4573526" y="2754999"/>
                <a:ext cx="1139700" cy="1139700"/>
              </a:xfrm>
              <a:prstGeom prst="teardrop">
                <a:avLst>
                  <a:gd name="adj" fmla="val 100000"/>
                </a:avLst>
              </a:prstGeom>
              <a:solidFill>
                <a:schemeClr val="bg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076D85B4-0091-426F-BE0A-F6A13F334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621" y="1748978"/>
              <a:ext cx="1374011" cy="1374011"/>
            </a:xfrm>
            <a:prstGeom prst="rect">
              <a:avLst/>
            </a:prstGeom>
          </p:spPr>
        </p:pic>
        <p:pic>
          <p:nvPicPr>
            <p:cNvPr id="5" name="Picture 4">
              <a:extLst>
                <a:ext uri="{FF2B5EF4-FFF2-40B4-BE49-F238E27FC236}">
                  <a16:creationId xmlns:a16="http://schemas.microsoft.com/office/drawing/2014/main" id="{4A59F041-5A1C-40A2-9513-5C921396A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863" y="2159924"/>
              <a:ext cx="1154727" cy="1154727"/>
            </a:xfrm>
            <a:prstGeom prst="rect">
              <a:avLst/>
            </a:prstGeom>
          </p:spPr>
        </p:pic>
        <p:pic>
          <p:nvPicPr>
            <p:cNvPr id="7" name="Picture 6">
              <a:extLst>
                <a:ext uri="{FF2B5EF4-FFF2-40B4-BE49-F238E27FC236}">
                  <a16:creationId xmlns:a16="http://schemas.microsoft.com/office/drawing/2014/main" id="{B38C5A19-B34A-4FCF-B31A-DAA44F451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506" y="3795292"/>
              <a:ext cx="1165464" cy="1165464"/>
            </a:xfrm>
            <a:prstGeom prst="rect">
              <a:avLst/>
            </a:prstGeom>
          </p:spPr>
        </p:pic>
        <p:pic>
          <p:nvPicPr>
            <p:cNvPr id="9" name="Picture 8">
              <a:extLst>
                <a:ext uri="{FF2B5EF4-FFF2-40B4-BE49-F238E27FC236}">
                  <a16:creationId xmlns:a16="http://schemas.microsoft.com/office/drawing/2014/main" id="{84E7BF19-CED8-4B7C-84C2-A79CF28B67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607" y="3908851"/>
              <a:ext cx="772429" cy="772429"/>
            </a:xfrm>
            <a:prstGeom prst="rect">
              <a:avLst/>
            </a:prstGeom>
          </p:spPr>
        </p:pic>
      </p:grpSp>
      <p:sp>
        <p:nvSpPr>
          <p:cNvPr id="42" name="TextBox 41">
            <a:extLst>
              <a:ext uri="{FF2B5EF4-FFF2-40B4-BE49-F238E27FC236}">
                <a16:creationId xmlns:a16="http://schemas.microsoft.com/office/drawing/2014/main" id="{1479E41C-056B-461F-8706-F2A22E72C204}"/>
              </a:ext>
            </a:extLst>
          </p:cNvPr>
          <p:cNvSpPr txBox="1"/>
          <p:nvPr/>
        </p:nvSpPr>
        <p:spPr>
          <a:xfrm>
            <a:off x="227056" y="208697"/>
            <a:ext cx="4128376" cy="923330"/>
          </a:xfrm>
          <a:prstGeom prst="rect">
            <a:avLst/>
          </a:prstGeom>
          <a:noFill/>
        </p:spPr>
        <p:txBody>
          <a:bodyPr wrap="square" rtlCol="0">
            <a:spAutoFit/>
          </a:bodyPr>
          <a:lstStyle/>
          <a:p>
            <a:r>
              <a:rPr lang="en-PH" sz="5400" dirty="0">
                <a:latin typeface="Raleway Black" panose="020B0A03030101060003" pitchFamily="34" charset="0"/>
              </a:rPr>
              <a:t>Criteria:</a:t>
            </a:r>
          </a:p>
        </p:txBody>
      </p:sp>
      <p:sp>
        <p:nvSpPr>
          <p:cNvPr id="43" name="TextBox 42">
            <a:extLst>
              <a:ext uri="{FF2B5EF4-FFF2-40B4-BE49-F238E27FC236}">
                <a16:creationId xmlns:a16="http://schemas.microsoft.com/office/drawing/2014/main" id="{351668F9-2B95-4D58-9E94-094F13A97168}"/>
              </a:ext>
            </a:extLst>
          </p:cNvPr>
          <p:cNvSpPr txBox="1"/>
          <p:nvPr/>
        </p:nvSpPr>
        <p:spPr>
          <a:xfrm>
            <a:off x="1696014" y="1918565"/>
            <a:ext cx="2659418" cy="1446550"/>
          </a:xfrm>
          <a:prstGeom prst="rect">
            <a:avLst/>
          </a:prstGeom>
          <a:noFill/>
        </p:spPr>
        <p:txBody>
          <a:bodyPr wrap="square" rtlCol="0">
            <a:spAutoFit/>
          </a:bodyPr>
          <a:lstStyle/>
          <a:p>
            <a:pPr algn="ctr"/>
            <a:r>
              <a:rPr lang="en-PH" sz="4400" dirty="0">
                <a:latin typeface="Raleway" panose="020B0503030101060003" pitchFamily="34" charset="0"/>
              </a:rPr>
              <a:t>Credit Score</a:t>
            </a:r>
          </a:p>
        </p:txBody>
      </p:sp>
      <p:sp>
        <p:nvSpPr>
          <p:cNvPr id="45" name="TextBox 44">
            <a:extLst>
              <a:ext uri="{FF2B5EF4-FFF2-40B4-BE49-F238E27FC236}">
                <a16:creationId xmlns:a16="http://schemas.microsoft.com/office/drawing/2014/main" id="{3D5D672D-D0BB-4A09-9F83-415C7D046C84}"/>
              </a:ext>
            </a:extLst>
          </p:cNvPr>
          <p:cNvSpPr txBox="1"/>
          <p:nvPr/>
        </p:nvSpPr>
        <p:spPr>
          <a:xfrm>
            <a:off x="7860012" y="2629056"/>
            <a:ext cx="2659418" cy="769441"/>
          </a:xfrm>
          <a:prstGeom prst="rect">
            <a:avLst/>
          </a:prstGeom>
          <a:noFill/>
        </p:spPr>
        <p:txBody>
          <a:bodyPr wrap="square" rtlCol="0">
            <a:spAutoFit/>
          </a:bodyPr>
          <a:lstStyle/>
          <a:p>
            <a:pPr algn="ctr"/>
            <a:r>
              <a:rPr lang="en-PH" sz="4400" dirty="0">
                <a:latin typeface="Raleway" panose="020B0503030101060003" pitchFamily="34" charset="0"/>
              </a:rPr>
              <a:t>Income</a:t>
            </a:r>
          </a:p>
        </p:txBody>
      </p:sp>
      <p:sp>
        <p:nvSpPr>
          <p:cNvPr id="46" name="TextBox 45">
            <a:extLst>
              <a:ext uri="{FF2B5EF4-FFF2-40B4-BE49-F238E27FC236}">
                <a16:creationId xmlns:a16="http://schemas.microsoft.com/office/drawing/2014/main" id="{CCCB695F-A515-4AC4-97B6-061CDBCAC969}"/>
              </a:ext>
            </a:extLst>
          </p:cNvPr>
          <p:cNvSpPr txBox="1"/>
          <p:nvPr/>
        </p:nvSpPr>
        <p:spPr>
          <a:xfrm>
            <a:off x="1503698" y="4385903"/>
            <a:ext cx="3144916" cy="646331"/>
          </a:xfrm>
          <a:prstGeom prst="rect">
            <a:avLst/>
          </a:prstGeom>
          <a:noFill/>
        </p:spPr>
        <p:txBody>
          <a:bodyPr wrap="square" rtlCol="0">
            <a:spAutoFit/>
          </a:bodyPr>
          <a:lstStyle/>
          <a:p>
            <a:pPr algn="ctr"/>
            <a:r>
              <a:rPr lang="en-PH" sz="3600" dirty="0">
                <a:latin typeface="Raleway" panose="020B0503030101060003" pitchFamily="34" charset="0"/>
              </a:rPr>
              <a:t>Occupation</a:t>
            </a:r>
          </a:p>
        </p:txBody>
      </p:sp>
      <p:sp>
        <p:nvSpPr>
          <p:cNvPr id="47" name="TextBox 46">
            <a:extLst>
              <a:ext uri="{FF2B5EF4-FFF2-40B4-BE49-F238E27FC236}">
                <a16:creationId xmlns:a16="http://schemas.microsoft.com/office/drawing/2014/main" id="{795A5A8F-0AEA-458B-9E41-74B309698D54}"/>
              </a:ext>
            </a:extLst>
          </p:cNvPr>
          <p:cNvSpPr txBox="1"/>
          <p:nvPr/>
        </p:nvSpPr>
        <p:spPr>
          <a:xfrm>
            <a:off x="7858529" y="4385903"/>
            <a:ext cx="3144916" cy="646331"/>
          </a:xfrm>
          <a:prstGeom prst="rect">
            <a:avLst/>
          </a:prstGeom>
          <a:noFill/>
        </p:spPr>
        <p:txBody>
          <a:bodyPr wrap="square" rtlCol="0">
            <a:spAutoFit/>
          </a:bodyPr>
          <a:lstStyle/>
          <a:p>
            <a:pPr algn="ctr"/>
            <a:r>
              <a:rPr lang="en-PH" sz="3600" dirty="0">
                <a:latin typeface="Raleway" panose="020B0503030101060003" pitchFamily="34" charset="0"/>
              </a:rPr>
              <a:t>Location</a:t>
            </a:r>
          </a:p>
        </p:txBody>
      </p:sp>
    </p:spTree>
    <p:extLst>
      <p:ext uri="{BB962C8B-B14F-4D97-AF65-F5344CB8AC3E}">
        <p14:creationId xmlns:p14="http://schemas.microsoft.com/office/powerpoint/2010/main" val="137341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90ACCF4-18D8-44EE-A904-400D775F7BED}"/>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rot="16200000">
            <a:off x="6900730" y="795885"/>
            <a:ext cx="7566627" cy="5044418"/>
          </a:xfrm>
          <a:prstGeom prst="rect">
            <a:avLst/>
          </a:prstGeom>
        </p:spPr>
      </p:pic>
      <p:pic>
        <p:nvPicPr>
          <p:cNvPr id="25" name="Picture 24">
            <a:extLst>
              <a:ext uri="{FF2B5EF4-FFF2-40B4-BE49-F238E27FC236}">
                <a16:creationId xmlns:a16="http://schemas.microsoft.com/office/drawing/2014/main" id="{E0D3F08D-2D11-4A7C-9186-FDF6D6569813}"/>
              </a:ext>
            </a:extLst>
          </p:cNvPr>
          <p:cNvPicPr>
            <a:picLocks noChangeAspect="1"/>
          </p:cNvPicPr>
          <p:nvPr/>
        </p:nvPicPr>
        <p:blipFill>
          <a:blip r:embed="rId4">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rot="5400000">
            <a:off x="-2451818" y="1531201"/>
            <a:ext cx="7566627" cy="5044418"/>
          </a:xfrm>
          <a:prstGeom prst="rect">
            <a:avLst/>
          </a:prstGeom>
        </p:spPr>
      </p:pic>
      <p:sp>
        <p:nvSpPr>
          <p:cNvPr id="26" name="TextBox 25">
            <a:extLst>
              <a:ext uri="{FF2B5EF4-FFF2-40B4-BE49-F238E27FC236}">
                <a16:creationId xmlns:a16="http://schemas.microsoft.com/office/drawing/2014/main" id="{ABC58E43-06E8-440B-926D-3053C47FC729}"/>
              </a:ext>
            </a:extLst>
          </p:cNvPr>
          <p:cNvSpPr txBox="1"/>
          <p:nvPr/>
        </p:nvSpPr>
        <p:spPr>
          <a:xfrm>
            <a:off x="3106202" y="45507"/>
            <a:ext cx="7601491" cy="923330"/>
          </a:xfrm>
          <a:prstGeom prst="rect">
            <a:avLst/>
          </a:prstGeom>
          <a:noFill/>
        </p:spPr>
        <p:txBody>
          <a:bodyPr wrap="square" rtlCol="0">
            <a:spAutoFit/>
          </a:bodyPr>
          <a:lstStyle/>
          <a:p>
            <a:r>
              <a:rPr lang="en-PH" sz="5400" dirty="0">
                <a:latin typeface="Raleway Black" panose="020B0A03030101060003" pitchFamily="34" charset="0"/>
              </a:rPr>
              <a:t>Current Situation</a:t>
            </a:r>
          </a:p>
        </p:txBody>
      </p:sp>
      <p:sp>
        <p:nvSpPr>
          <p:cNvPr id="27" name="TextBox 26">
            <a:extLst>
              <a:ext uri="{FF2B5EF4-FFF2-40B4-BE49-F238E27FC236}">
                <a16:creationId xmlns:a16="http://schemas.microsoft.com/office/drawing/2014/main" id="{7AE4AC58-B560-4D09-9A66-DAD3DBA03AA8}"/>
              </a:ext>
            </a:extLst>
          </p:cNvPr>
          <p:cNvSpPr txBox="1"/>
          <p:nvPr/>
        </p:nvSpPr>
        <p:spPr>
          <a:xfrm>
            <a:off x="6381521" y="3302052"/>
            <a:ext cx="3903849" cy="2800767"/>
          </a:xfrm>
          <a:prstGeom prst="rect">
            <a:avLst/>
          </a:prstGeom>
          <a:noFill/>
        </p:spPr>
        <p:txBody>
          <a:bodyPr wrap="square" rtlCol="0">
            <a:spAutoFit/>
          </a:bodyPr>
          <a:lstStyle/>
          <a:p>
            <a:pPr algn="just"/>
            <a:r>
              <a:rPr lang="en-US" sz="2200" b="0" i="0" u="none" strike="noStrike" dirty="0">
                <a:solidFill>
                  <a:schemeClr val="bg1"/>
                </a:solidFill>
                <a:effectLst/>
                <a:latin typeface="Raleway" panose="020B0503030101060003" pitchFamily="34" charset="0"/>
              </a:rPr>
              <a:t>This is also the case in our country where the credit card stats has fallen but eventually continues to rise within the past quarters because of economic revival and the rise in consumer spending. </a:t>
            </a:r>
          </a:p>
        </p:txBody>
      </p:sp>
      <p:pic>
        <p:nvPicPr>
          <p:cNvPr id="1030" name="Picture 6" descr="207 Philippine Peso Illustrations &amp; Clip Art - iStock">
            <a:extLst>
              <a:ext uri="{FF2B5EF4-FFF2-40B4-BE49-F238E27FC236}">
                <a16:creationId xmlns:a16="http://schemas.microsoft.com/office/drawing/2014/main" id="{0370D4C3-F920-47AC-8EA6-A7FD4DB545E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549578" y="657098"/>
            <a:ext cx="3224512" cy="322451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CD8DCEE-0FBB-4486-AB3C-C5E613E96392}"/>
              </a:ext>
            </a:extLst>
          </p:cNvPr>
          <p:cNvSpPr txBox="1"/>
          <p:nvPr/>
        </p:nvSpPr>
        <p:spPr>
          <a:xfrm>
            <a:off x="1678618" y="3246757"/>
            <a:ext cx="3903849" cy="3000821"/>
          </a:xfrm>
          <a:prstGeom prst="rect">
            <a:avLst/>
          </a:prstGeom>
          <a:noFill/>
        </p:spPr>
        <p:txBody>
          <a:bodyPr wrap="square" rtlCol="0">
            <a:spAutoFit/>
          </a:bodyPr>
          <a:lstStyle/>
          <a:p>
            <a:pPr algn="just"/>
            <a:r>
              <a:rPr lang="en-US" sz="2100" b="0" i="0" u="none" strike="noStrike" dirty="0">
                <a:solidFill>
                  <a:schemeClr val="bg1"/>
                </a:solidFill>
                <a:effectLst/>
                <a:latin typeface="Raleway" panose="020B0503030101060003" pitchFamily="34" charset="0"/>
              </a:rPr>
              <a:t>In the US payment ecosystem, the pandemic has caused credit card market stats to fall but eventually have seen growth within two years. Credit card growth is continually stabilizing specially when the consumer has embraced e-commerce.</a:t>
            </a:r>
            <a:endParaRPr lang="en-PH" sz="2100" dirty="0">
              <a:solidFill>
                <a:schemeClr val="bg1"/>
              </a:solidFill>
              <a:latin typeface="Raleway" panose="020B0503030101060003" pitchFamily="34" charset="0"/>
            </a:endParaRPr>
          </a:p>
        </p:txBody>
      </p:sp>
      <p:pic>
        <p:nvPicPr>
          <p:cNvPr id="6" name="Picture 5">
            <a:extLst>
              <a:ext uri="{FF2B5EF4-FFF2-40B4-BE49-F238E27FC236}">
                <a16:creationId xmlns:a16="http://schemas.microsoft.com/office/drawing/2014/main" id="{F7215E62-4567-44AF-8A06-B91806EB8EE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2878" b="96200" l="23161" r="76799">
                        <a14:foregroundMark x1="26395" y1="75384" x2="74252" y2="94503"/>
                        <a14:foregroundMark x1="27162" y1="76516" x2="27365" y2="93411"/>
                        <a14:foregroundMark x1="72555" y1="76314" x2="73444" y2="93816"/>
                        <a14:foregroundMark x1="31447" y1="74697" x2="25586" y2="74212"/>
                        <a14:foregroundMark x1="24212" y1="75222" x2="24212" y2="94018"/>
                        <a14:foregroundMark x1="23605" y1="92401" x2="23888" y2="94907"/>
                        <a14:foregroundMark x1="23686" y1="76677" x2="76031" y2="73929"/>
                        <a14:foregroundMark x1="27890" y1="74010" x2="69483" y2="74091"/>
                        <a14:foregroundMark x1="76233" y1="73727" x2="76435" y2="94503"/>
                        <a14:foregroundMark x1="24495" y1="95190" x2="75950" y2="95311"/>
                      </a14:backgroundRemoval>
                    </a14:imgEffect>
                  </a14:imgLayer>
                </a14:imgProps>
              </a:ext>
              <a:ext uri="{28A0092B-C50C-407E-A947-70E740481C1C}">
                <a14:useLocalDpi xmlns:a14="http://schemas.microsoft.com/office/drawing/2010/main" val="0"/>
              </a:ext>
            </a:extLst>
          </a:blip>
          <a:srcRect l="21808" t="72786" r="22074" b="3939"/>
          <a:stretch/>
        </p:blipFill>
        <p:spPr>
          <a:xfrm>
            <a:off x="1678618" y="1495605"/>
            <a:ext cx="3903849" cy="1547499"/>
          </a:xfrm>
          <a:prstGeom prst="rect">
            <a:avLst/>
          </a:prstGeom>
        </p:spPr>
      </p:pic>
    </p:spTree>
    <p:extLst>
      <p:ext uri="{BB962C8B-B14F-4D97-AF65-F5344CB8AC3E}">
        <p14:creationId xmlns:p14="http://schemas.microsoft.com/office/powerpoint/2010/main" val="122618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62365" y="4216694"/>
            <a:ext cx="5694515" cy="707886"/>
          </a:xfrm>
          <a:prstGeom prst="rect">
            <a:avLst/>
          </a:prstGeom>
          <a:noFill/>
        </p:spPr>
        <p:txBody>
          <a:bodyPr wrap="square" rtlCol="0">
            <a:spAutoFit/>
          </a:bodyPr>
          <a:lstStyle/>
          <a:p>
            <a:r>
              <a:rPr lang="en-PH" sz="4000" dirty="0">
                <a:latin typeface="Raleway Black" panose="020B0A03030101060003" pitchFamily="34" charset="0"/>
              </a:rPr>
              <a:t>PROBLEM DEFINITION</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432459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AC1209-F9E1-405E-8BB1-6B4AE7953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8705" y="-160421"/>
            <a:ext cx="6858000" cy="6858000"/>
          </a:xfrm>
          <a:prstGeom prst="rect">
            <a:avLst/>
          </a:prstGeom>
        </p:spPr>
      </p:pic>
      <p:pic>
        <p:nvPicPr>
          <p:cNvPr id="11" name="Picture 10">
            <a:extLst>
              <a:ext uri="{FF2B5EF4-FFF2-40B4-BE49-F238E27FC236}">
                <a16:creationId xmlns:a16="http://schemas.microsoft.com/office/drawing/2014/main" id="{A03832B8-BD24-44C3-8829-6E2BDB6B647A}"/>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15"/>
                    </a14:imgEffect>
                  </a14:imgLayer>
                </a14:imgProps>
              </a:ext>
              <a:ext uri="{28A0092B-C50C-407E-A947-70E740481C1C}">
                <a14:useLocalDpi xmlns:a14="http://schemas.microsoft.com/office/drawing/2010/main" val="0"/>
              </a:ext>
            </a:extLst>
          </a:blip>
          <a:stretch>
            <a:fillRect/>
          </a:stretch>
        </p:blipFill>
        <p:spPr>
          <a:xfrm rot="10800000">
            <a:off x="-1470627" y="-1121713"/>
            <a:ext cx="7566627" cy="5044418"/>
          </a:xfrm>
          <a:prstGeom prst="rect">
            <a:avLst/>
          </a:prstGeom>
        </p:spPr>
      </p:pic>
      <p:pic>
        <p:nvPicPr>
          <p:cNvPr id="12" name="Picture 11">
            <a:extLst>
              <a:ext uri="{FF2B5EF4-FFF2-40B4-BE49-F238E27FC236}">
                <a16:creationId xmlns:a16="http://schemas.microsoft.com/office/drawing/2014/main" id="{8F6DDFAD-A273-4F05-A7F8-2BD8272447B8}"/>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15"/>
                    </a14:imgEffect>
                  </a14:imgLayer>
                </a14:imgProps>
              </a:ext>
              <a:ext uri="{28A0092B-C50C-407E-A947-70E740481C1C}">
                <a14:useLocalDpi xmlns:a14="http://schemas.microsoft.com/office/drawing/2010/main" val="0"/>
              </a:ext>
            </a:extLst>
          </a:blip>
          <a:stretch>
            <a:fillRect/>
          </a:stretch>
        </p:blipFill>
        <p:spPr>
          <a:xfrm>
            <a:off x="7410218" y="1813582"/>
            <a:ext cx="7566627" cy="5044418"/>
          </a:xfrm>
          <a:prstGeom prst="rect">
            <a:avLst/>
          </a:prstGeom>
        </p:spPr>
      </p:pic>
      <p:sp>
        <p:nvSpPr>
          <p:cNvPr id="4" name="TextBox 3">
            <a:extLst>
              <a:ext uri="{FF2B5EF4-FFF2-40B4-BE49-F238E27FC236}">
                <a16:creationId xmlns:a16="http://schemas.microsoft.com/office/drawing/2014/main" id="{5167FF8B-EC16-4BBB-B2A3-173975AFE22C}"/>
              </a:ext>
            </a:extLst>
          </p:cNvPr>
          <p:cNvSpPr txBox="1"/>
          <p:nvPr/>
        </p:nvSpPr>
        <p:spPr>
          <a:xfrm>
            <a:off x="6300536" y="1413063"/>
            <a:ext cx="4993105" cy="4031873"/>
          </a:xfrm>
          <a:prstGeom prst="rect">
            <a:avLst/>
          </a:prstGeom>
          <a:noFill/>
        </p:spPr>
        <p:txBody>
          <a:bodyPr wrap="square" rtlCol="0">
            <a:spAutoFit/>
          </a:bodyPr>
          <a:lstStyle/>
          <a:p>
            <a:pPr algn="just"/>
            <a:r>
              <a:rPr lang="en-US" sz="3200" dirty="0">
                <a:solidFill>
                  <a:schemeClr val="bg1"/>
                </a:solidFill>
                <a:latin typeface="Raleway" panose="020B0503030101060003" pitchFamily="34" charset="0"/>
              </a:rPr>
              <a:t>The main problem is the cost and time when dealing with multiple applications for a credit card that needs to be reviewed and multiple factors or variables that needs to be consider.</a:t>
            </a:r>
            <a:endParaRPr lang="en-PH" sz="28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351357765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62365" y="4216694"/>
            <a:ext cx="5694515" cy="707886"/>
          </a:xfrm>
          <a:prstGeom prst="rect">
            <a:avLst/>
          </a:prstGeom>
          <a:noFill/>
        </p:spPr>
        <p:txBody>
          <a:bodyPr wrap="square" rtlCol="0">
            <a:spAutoFit/>
          </a:bodyPr>
          <a:lstStyle/>
          <a:p>
            <a:r>
              <a:rPr lang="en-PH" sz="4000" dirty="0">
                <a:latin typeface="Raleway Black" panose="020B0A03030101060003" pitchFamily="34" charset="0"/>
              </a:rPr>
              <a:t>DATASET</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4178235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369F1AC6-91B4-474C-9538-9423D23C9112}"/>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a:off x="14705" y="1898534"/>
            <a:ext cx="7439202" cy="4959466"/>
          </a:xfrm>
          <a:prstGeom prst="rect">
            <a:avLst/>
          </a:prstGeom>
        </p:spPr>
      </p:pic>
      <p:pic>
        <p:nvPicPr>
          <p:cNvPr id="48" name="Picture 47">
            <a:extLst>
              <a:ext uri="{FF2B5EF4-FFF2-40B4-BE49-F238E27FC236}">
                <a16:creationId xmlns:a16="http://schemas.microsoft.com/office/drawing/2014/main" id="{AB8F64F4-6E3D-4197-8269-DB59C1FF902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rot="16200000">
            <a:off x="7084445" y="1021511"/>
            <a:ext cx="6129066" cy="4086044"/>
          </a:xfrm>
          <a:prstGeom prst="rect">
            <a:avLst/>
          </a:prstGeom>
        </p:spPr>
      </p:pic>
      <p:sp>
        <p:nvSpPr>
          <p:cNvPr id="2" name="TextBox 1">
            <a:extLst>
              <a:ext uri="{FF2B5EF4-FFF2-40B4-BE49-F238E27FC236}">
                <a16:creationId xmlns:a16="http://schemas.microsoft.com/office/drawing/2014/main" id="{A1E2EC83-8343-476A-A5CE-2D719FEAE61D}"/>
              </a:ext>
            </a:extLst>
          </p:cNvPr>
          <p:cNvSpPr txBox="1"/>
          <p:nvPr/>
        </p:nvSpPr>
        <p:spPr>
          <a:xfrm>
            <a:off x="3224463" y="1996170"/>
            <a:ext cx="5743074" cy="3539430"/>
          </a:xfrm>
          <a:prstGeom prst="rect">
            <a:avLst/>
          </a:prstGeom>
          <a:noFill/>
        </p:spPr>
        <p:txBody>
          <a:bodyPr wrap="square" rtlCol="0">
            <a:spAutoFit/>
          </a:bodyPr>
          <a:lstStyle/>
          <a:p>
            <a:pPr algn="ctr"/>
            <a:r>
              <a:rPr lang="en-US" sz="4800" b="0" i="0" u="none" strike="noStrike" dirty="0">
                <a:solidFill>
                  <a:schemeClr val="bg1"/>
                </a:solidFill>
                <a:effectLst/>
                <a:latin typeface="Raleway" panose="020B0503030101060003" pitchFamily="34" charset="0"/>
              </a:rPr>
              <a:t>The credit card approval dataset has </a:t>
            </a:r>
            <a:r>
              <a:rPr lang="en-US" sz="8000" b="0" i="0" u="none" strike="noStrike" dirty="0">
                <a:solidFill>
                  <a:srgbClr val="FEC657"/>
                </a:solidFill>
                <a:effectLst/>
                <a:latin typeface="Raleway Black" panose="020B0A03030101060003" pitchFamily="34" charset="0"/>
              </a:rPr>
              <a:t>690</a:t>
            </a:r>
            <a:r>
              <a:rPr lang="en-US" sz="4800" b="0" i="0" u="none" strike="noStrike" dirty="0">
                <a:solidFill>
                  <a:schemeClr val="bg1"/>
                </a:solidFill>
                <a:effectLst/>
                <a:latin typeface="Raleway" panose="020B0503030101060003" pitchFamily="34" charset="0"/>
              </a:rPr>
              <a:t> data entries.</a:t>
            </a:r>
            <a:endParaRPr lang="en-PH" sz="48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20436718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787</TotalTime>
  <Words>767</Words>
  <Application>Microsoft Office PowerPoint</Application>
  <PresentationFormat>Widescreen</PresentationFormat>
  <Paragraphs>180</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Raleway</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Renzel Tajanlangit</dc:creator>
  <cp:lastModifiedBy>Renzel Tajanlangit</cp:lastModifiedBy>
  <cp:revision>110</cp:revision>
  <dcterms:created xsi:type="dcterms:W3CDTF">2022-07-12T14:10:13Z</dcterms:created>
  <dcterms:modified xsi:type="dcterms:W3CDTF">2022-07-14T06:56:49Z</dcterms:modified>
</cp:coreProperties>
</file>